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355951EA-5E6A-437D-9419-6EBF1A539C5B}" type="datetime1">
              <a:rPr lang="en-US"/>
              <a:pPr/>
              <a:t>11/2/2010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FD5EC9FC-3AF4-42DC-8EDE-42D1F392BC43}"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rebuchet MS" charset="0"/>
              </a:rPr>
              <a:t>HIP was initiated in September 2004 and comes to an end Nov.30.  AED. AED is the prime recipient of the HIP contract and has 3 core sub contractor partners, </a:t>
            </a:r>
          </a:p>
          <a:p>
            <a:pPr eaLnBrk="1" hangingPunct="1">
              <a:spcBef>
                <a:spcPct val="0"/>
              </a:spcBef>
            </a:pPr>
            <a:endParaRPr lang="en-US" smtClean="0">
              <a:latin typeface="Trebuchet MS" charset="0"/>
            </a:endParaRPr>
          </a:p>
          <a:p>
            <a:pPr eaLnBrk="1" hangingPunct="1">
              <a:spcBef>
                <a:spcPct val="0"/>
              </a:spcBef>
            </a:pPr>
            <a:r>
              <a:rPr lang="en-US" smtClean="0">
                <a:latin typeface="Trebuchet MS" charset="0"/>
              </a:rPr>
              <a:t>HIP was charged with improving the 3 key hygiene practices at scale.</a:t>
            </a:r>
          </a:p>
          <a:p>
            <a:pPr eaLnBrk="1" hangingPunct="1">
              <a:spcBef>
                <a:spcPct val="0"/>
              </a:spcBef>
            </a:pPr>
            <a:endParaRPr lang="en-US" smtClean="0">
              <a:latin typeface="Trebuchet MS" charset="0"/>
            </a:endParaRPr>
          </a:p>
        </p:txBody>
      </p:sp>
      <p:sp>
        <p:nvSpPr>
          <p:cNvPr id="18436" name="Slide Number Placeholder 3"/>
          <p:cNvSpPr>
            <a:spLocks noGrp="1"/>
          </p:cNvSpPr>
          <p:nvPr>
            <p:ph type="sldNum" sz="quarter" idx="5"/>
          </p:nvPr>
        </p:nvSpPr>
        <p:spPr bwMode="auto">
          <a:ln>
            <a:miter lim="800000"/>
            <a:headEnd/>
            <a:tailEnd/>
          </a:ln>
        </p:spPr>
        <p:txBody>
          <a:bodyPr/>
          <a:lstStyle/>
          <a:p>
            <a:fld id="{9245CB94-BDB9-4CBF-92DE-E56418D9E433}" type="slidenum">
              <a:rPr lang="en-US"/>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Project Director has overall responsibility for all project technical, administrative, financial, and contractual matters including internal and external communications.  This does not mean that the PD is the sole focal point of communications for the project, nor the technical gatekeeper for innovation or implementation.  Approved workplans will guide managers to act in an autonomous, efficient, and coordinated manner.</a:t>
            </a:r>
          </a:p>
          <a:p>
            <a:pPr eaLnBrk="1" hangingPunct="1">
              <a:spcBef>
                <a:spcPct val="0"/>
              </a:spcBef>
            </a:pPr>
            <a:r>
              <a:rPr lang="en-US" smtClean="0"/>
              <a:t> </a:t>
            </a:r>
          </a:p>
          <a:p>
            <a:pPr eaLnBrk="1" hangingPunct="1">
              <a:spcBef>
                <a:spcPct val="0"/>
              </a:spcBef>
            </a:pPr>
            <a:r>
              <a:rPr lang="en-US" b="1" i="1" smtClean="0"/>
              <a:t>Internally</a:t>
            </a:r>
            <a:r>
              <a:rPr lang="en-US" smtClean="0"/>
              <a:t>, as indicated by the organizational chart and narrative, the Deputy Director, for example, will oversee and be the senior focal point for country program communications.  For each project activity, whether global/regional or country-specific, a country/activity manager will be designated from among appropriate project staff.  Depending on the size and nature of the activity, a team drawn from project staff and resource persons  will be assigned to work with the country/activity manager and, where applicable, in-country staff.  Country/activity managers will be the communication focal point for their activities.  USAID will be kept informed of country/activity manager assignments to make communications as efficient as possible.</a:t>
            </a:r>
          </a:p>
          <a:p>
            <a:pPr eaLnBrk="1" hangingPunct="1">
              <a:spcBef>
                <a:spcPct val="0"/>
              </a:spcBef>
            </a:pPr>
            <a:endParaRPr lang="en-US" smtClean="0"/>
          </a:p>
        </p:txBody>
      </p:sp>
      <p:sp>
        <p:nvSpPr>
          <p:cNvPr id="41988" name="Slide Number Placeholder 3"/>
          <p:cNvSpPr>
            <a:spLocks noGrp="1"/>
          </p:cNvSpPr>
          <p:nvPr>
            <p:ph type="sldNum" sz="quarter" idx="5"/>
          </p:nvPr>
        </p:nvSpPr>
        <p:spPr bwMode="auto">
          <a:ln>
            <a:miter lim="800000"/>
            <a:headEnd/>
            <a:tailEnd/>
          </a:ln>
        </p:spPr>
        <p:txBody>
          <a:bodyPr/>
          <a:lstStyle/>
          <a:p>
            <a:fld id="{A7F5917E-4297-40A5-BA52-418C40AFF7A2}" type="slidenum">
              <a:rPr lang="en-US"/>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en-US" sz="900" b="1" i="1" smtClean="0"/>
              <a:t>Externally</a:t>
            </a:r>
            <a:r>
              <a:rPr lang="en-US" sz="900" smtClean="0"/>
              <a:t>, the PD will be the primary liaison with USAID; this means that the PD is involved in significant communications but it does not mean that all communications go through the PD.  For day-to-day interactions, the country/activity manager will be focal point of communications, with the PD as well as others as appropriate – e.g., DPD copied or briefed on communications.  KM staff serve as an important focal communication point for initial contacts, inquiries, and general information from external individuals and organizations.</a:t>
            </a:r>
          </a:p>
          <a:p>
            <a:pPr eaLnBrk="1" hangingPunct="1">
              <a:lnSpc>
                <a:spcPct val="80000"/>
              </a:lnSpc>
              <a:spcBef>
                <a:spcPct val="0"/>
              </a:spcBef>
            </a:pPr>
            <a:r>
              <a:rPr lang="en-US" sz="900" smtClean="0"/>
              <a:t> </a:t>
            </a:r>
          </a:p>
          <a:p>
            <a:pPr eaLnBrk="1" hangingPunct="1">
              <a:lnSpc>
                <a:spcPct val="80000"/>
              </a:lnSpc>
              <a:spcBef>
                <a:spcPct val="0"/>
              </a:spcBef>
            </a:pPr>
            <a:r>
              <a:rPr lang="en-US" sz="900" smtClean="0"/>
              <a:t>The PD serves as communication focal point for formal initial contacts with external entities and where there is a prospect of a new or significantly revised involvement/commitment of resources (this is consistent with the PD’s responsibility to ensure consistency with project objectives and workplan) and that USAID is involved and consulted as appropriate.  For communications related to ongoing SEH program activities, the designated country/activity manager would be the focal point of communications.</a:t>
            </a:r>
          </a:p>
          <a:p>
            <a:pPr eaLnBrk="1" hangingPunct="1">
              <a:lnSpc>
                <a:spcPct val="80000"/>
              </a:lnSpc>
              <a:spcBef>
                <a:spcPct val="0"/>
              </a:spcBef>
            </a:pPr>
            <a:r>
              <a:rPr lang="en-US" sz="900" smtClean="0"/>
              <a:t>The PD serves as the principal project representative, spokesperson, and visible point of first contact for outside organizations, including international organizations and other USG agencies.  As indicated by organizational chart 2 in the AED Team’s proposal, specific senior staff members will be designated as principal liaison for external organizations, task forces, working groups, etc., consistent with their role on the project and areas of expertise and responsibility and requirements of the liaison role.  These designations will be made within the context of work planning and in consultation with USAID, beginning during project start-up planning and ratified as part of annual workplans.  Some of these specific representational assignments will be clear from the outset; for example, the WASH M&amp;E specialist would represent the project with the JMP to deal with issue of indicators and the  IAQ specialist would be the project representative with PCIA.  The project’s private sector advisor will be the primary liaison with international private sector entities, although for specific in-country collaboration, the CoP or home office activity/country manager will represent the project.  Other designations will depend and be determined based on the technical content area, nature and extent of anticipated interactions, etc.  In the case of  organizations that are involved in multiple technical areas – e.g., WHO, WSSCC, UNICEF, WSP at the international level, and CDC, Peace Corps, EPA – a designated primary liaison would likely be made for a specific activity or at a sub-organization  level.  For example, the senior BC specialist would be the likely project representative with CDC on WASH issues such as POU and WASH integration in HIV/AIDS, whereas the IAQ specialist would liaise on IAQ-related activities and working groups.  </a:t>
            </a:r>
          </a:p>
          <a:p>
            <a:pPr eaLnBrk="1" hangingPunct="1">
              <a:lnSpc>
                <a:spcPct val="80000"/>
              </a:lnSpc>
              <a:spcBef>
                <a:spcPct val="0"/>
              </a:spcBef>
            </a:pPr>
            <a:r>
              <a:rPr lang="en-US" sz="900" smtClean="0"/>
              <a:t>Or in the case of the PPPHW, for example, the PD would continue a strategic and overall representational role in the steering committee, while senior BC, M&amp;E, and school WASH specialists would represent the project on respective working groups in these areas.</a:t>
            </a:r>
          </a:p>
          <a:p>
            <a:pPr eaLnBrk="1" hangingPunct="1">
              <a:lnSpc>
                <a:spcPct val="80000"/>
              </a:lnSpc>
              <a:spcBef>
                <a:spcPct val="0"/>
              </a:spcBef>
            </a:pPr>
            <a:r>
              <a:rPr lang="en-US" sz="900" smtClean="0"/>
              <a:t>For some high level, highly specialized or academic international working group or event, the project and USAID’s interest may best be represented by a senior staff member of one of our core or resource partners (e.g., Peter Lochery of CARE for a WASH policy task force or Mary Renwick of Winrock for the Multiple Use Water Services Group).</a:t>
            </a:r>
          </a:p>
          <a:p>
            <a:pPr eaLnBrk="1" hangingPunct="1">
              <a:lnSpc>
                <a:spcPct val="80000"/>
              </a:lnSpc>
              <a:spcBef>
                <a:spcPct val="0"/>
              </a:spcBef>
            </a:pPr>
            <a:r>
              <a:rPr lang="en-US" sz="900" smtClean="0"/>
              <a:t> </a:t>
            </a:r>
          </a:p>
          <a:p>
            <a:pPr eaLnBrk="1" hangingPunct="1">
              <a:lnSpc>
                <a:spcPct val="80000"/>
              </a:lnSpc>
              <a:spcBef>
                <a:spcPct val="0"/>
              </a:spcBef>
            </a:pPr>
            <a:r>
              <a:rPr lang="en-US" sz="900" smtClean="0"/>
              <a:t>We anticipate that ad hoc and unexpected opportunities for project engagement with outside organizations may occur and these may come to the project’s attention through an individual staff member, a partner or resource organization rep., etc.  These will be reviewed by the PD with the senior management team and the AOTR to determine whether and how the project should be involved and an appropriate representative of the project will be designated.</a:t>
            </a:r>
          </a:p>
          <a:p>
            <a:pPr eaLnBrk="1" hangingPunct="1">
              <a:lnSpc>
                <a:spcPct val="80000"/>
              </a:lnSpc>
              <a:spcBef>
                <a:spcPct val="0"/>
              </a:spcBef>
            </a:pPr>
            <a:r>
              <a:rPr lang="en-US" sz="900" smtClean="0"/>
              <a:t> </a:t>
            </a:r>
          </a:p>
          <a:p>
            <a:pPr eaLnBrk="1" hangingPunct="1">
              <a:lnSpc>
                <a:spcPct val="80000"/>
              </a:lnSpc>
              <a:spcBef>
                <a:spcPct val="0"/>
              </a:spcBef>
            </a:pPr>
            <a:r>
              <a:rPr lang="en-US" sz="900" smtClean="0"/>
              <a:t> </a:t>
            </a:r>
          </a:p>
          <a:p>
            <a:pPr eaLnBrk="1" hangingPunct="1">
              <a:lnSpc>
                <a:spcPct val="80000"/>
              </a:lnSpc>
              <a:spcBef>
                <a:spcPct val="0"/>
              </a:spcBef>
            </a:pPr>
            <a:endParaRPr lang="en-US" sz="900" smtClean="0"/>
          </a:p>
        </p:txBody>
      </p:sp>
      <p:sp>
        <p:nvSpPr>
          <p:cNvPr id="44036" name="Slide Number Placeholder 3"/>
          <p:cNvSpPr>
            <a:spLocks noGrp="1"/>
          </p:cNvSpPr>
          <p:nvPr>
            <p:ph type="sldNum" sz="quarter" idx="5"/>
          </p:nvPr>
        </p:nvSpPr>
        <p:spPr bwMode="auto">
          <a:ln>
            <a:miter lim="800000"/>
            <a:headEnd/>
            <a:tailEnd/>
          </a:ln>
        </p:spPr>
        <p:txBody>
          <a:bodyPr/>
          <a:lstStyle/>
          <a:p>
            <a:fld id="{5415A9DB-4272-478C-9206-F38EC832B068}" type="slidenum">
              <a:rPr lang="en-US"/>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ln>
            <a:miter lim="800000"/>
            <a:headEnd/>
            <a:tailEnd/>
          </a:ln>
        </p:spPr>
        <p:txBody>
          <a:bodyPr/>
          <a:lstStyle/>
          <a:p>
            <a:fld id="{9E3A77DF-EEA3-4897-BB4F-CC598FC71145}" type="slidenum">
              <a:rPr lang="en-US"/>
              <a:pPr/>
              <a:t>3</a:t>
            </a:fld>
            <a:endParaRPr lang="en-US"/>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rebuchet MS" charset="0"/>
              </a:rPr>
              <a:t>HIP’s work was guided by the Hygiene Improvement Framework or HIF, developed under EHP.   Many of you are very familiar with the HIF, but for those who are not  it  is a tool for  planning and implementing sustainable hygiene improvement at scale.  Improving the practice of one or more of these key behaviors--or </a:t>
            </a:r>
            <a:r>
              <a:rPr lang="en-US" b="1" smtClean="0">
                <a:latin typeface="Trebuchet MS" charset="0"/>
              </a:rPr>
              <a:t>hygiene improvement</a:t>
            </a:r>
            <a:r>
              <a:rPr lang="en-US" smtClean="0">
                <a:latin typeface="Trebuchet MS" charset="0"/>
              </a:rPr>
              <a:t> as shown in the diagram—requires activation of all three elements of the HIF:  (1) access to technology—i.e., products, hardware and materials, (2) “software” or promotion of the behaviors, and (3) an enabling institutional and policy environment.  </a:t>
            </a:r>
          </a:p>
          <a:p>
            <a:pPr eaLnBrk="1" hangingPunct="1">
              <a:spcBef>
                <a:spcPct val="0"/>
              </a:spcBef>
            </a:pPr>
            <a:r>
              <a:rPr lang="en-US" smtClean="0">
                <a:latin typeface="Trebuchet MS" charset="0"/>
              </a:rPr>
              <a:t> </a:t>
            </a:r>
          </a:p>
          <a:p>
            <a:pPr eaLnBrk="1" hangingPunct="1">
              <a:spcBef>
                <a:spcPct val="0"/>
              </a:spcBef>
            </a:pPr>
            <a:r>
              <a:rPr lang="en-US" smtClean="0">
                <a:latin typeface="Trebuchet MS" charset="0"/>
              </a:rPr>
              <a:t>A single program need not and often cannot effectively address all elements of the HIF; instead, the HIF underscores the value of partnerships and the type and range of partners that need to work together if we are to succeed.</a:t>
            </a:r>
          </a:p>
          <a:p>
            <a:pPr eaLnBrk="1" hangingPunct="1">
              <a:spcBef>
                <a:spcPct val="0"/>
              </a:spcBef>
            </a:pPr>
            <a:endParaRPr lang="en-US" smtClean="0">
              <a:latin typeface="Trebuchet MS" charset="0"/>
            </a:endParaRPr>
          </a:p>
          <a:p>
            <a:pPr eaLnBrk="1" hangingPunct="1">
              <a:spcBef>
                <a:spcPct val="0"/>
              </a:spcBef>
            </a:pPr>
            <a:r>
              <a:rPr lang="en-US" smtClean="0">
                <a:latin typeface="Trebuchet MS" charset="0"/>
              </a:rPr>
              <a:t>As explicitly noted in the RFA for the SHE project, the HIF remains a guiding framework for USAID for WASH and is applicable for IAQ as well.he HIF</a:t>
            </a:r>
          </a:p>
          <a:p>
            <a:pPr eaLnBrk="1" hangingPunct="1">
              <a:spcBef>
                <a:spcPct val="0"/>
              </a:spcBef>
            </a:pPr>
            <a:endParaRPr lang="en-US" smtClean="0">
              <a:latin typeface="Trebuchet M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rebuchet MS" charset="0"/>
            </a:endParaRPr>
          </a:p>
          <a:p>
            <a:pPr eaLnBrk="1" hangingPunct="1">
              <a:spcBef>
                <a:spcPct val="0"/>
              </a:spcBef>
            </a:pPr>
            <a:r>
              <a:rPr lang="en-US" smtClean="0">
                <a:latin typeface="Trebuchet MS" charset="0"/>
              </a:rPr>
              <a:t>To reach scale we started “at scale.”  this meant identifying a wide range of stakeholders and engaging them from the outset </a:t>
            </a:r>
          </a:p>
          <a:p>
            <a:pPr eaLnBrk="1" hangingPunct="1">
              <a:spcBef>
                <a:spcPct val="0"/>
              </a:spcBef>
            </a:pPr>
            <a:endParaRPr lang="en-US" smtClean="0">
              <a:latin typeface="Trebuchet MS" charset="0"/>
            </a:endParaRPr>
          </a:p>
          <a:p>
            <a:pPr eaLnBrk="1" hangingPunct="1">
              <a:spcBef>
                <a:spcPct val="0"/>
              </a:spcBef>
            </a:pPr>
            <a:r>
              <a:rPr lang="en-US" smtClean="0">
                <a:latin typeface="Trebuchet MS" charset="0"/>
              </a:rPr>
              <a:t>A second important strategy was integrating WASH with other health sector and non health sector programs within health and outside, notably, MCH, education and HIV/AIDS programs</a:t>
            </a:r>
          </a:p>
          <a:p>
            <a:pPr eaLnBrk="1" hangingPunct="1">
              <a:spcBef>
                <a:spcPct val="0"/>
              </a:spcBef>
            </a:pPr>
            <a:endParaRPr lang="en-US" smtClean="0">
              <a:latin typeface="Trebuchet MS" charset="0"/>
            </a:endParaRPr>
          </a:p>
          <a:p>
            <a:pPr eaLnBrk="1" hangingPunct="1">
              <a:spcBef>
                <a:spcPct val="0"/>
              </a:spcBef>
            </a:pPr>
            <a:r>
              <a:rPr lang="en-US" smtClean="0">
                <a:latin typeface="Trebuchet MS" charset="0"/>
              </a:rPr>
              <a:t>We also made specific efforts to work with the private sector, bringing in the consumer voice and  supporting consumer choice and then facilitating and allowing market forces to expand reach and sustain access</a:t>
            </a:r>
          </a:p>
          <a:p>
            <a:pPr eaLnBrk="1" hangingPunct="1">
              <a:spcBef>
                <a:spcPct val="0"/>
              </a:spcBef>
            </a:pPr>
            <a:endParaRPr lang="en-US" smtClean="0">
              <a:latin typeface="Trebuchet MS" charset="0"/>
            </a:endParaRPr>
          </a:p>
          <a:p>
            <a:pPr eaLnBrk="1" hangingPunct="1">
              <a:spcBef>
                <a:spcPct val="0"/>
              </a:spcBef>
            </a:pPr>
            <a:r>
              <a:rPr lang="en-US" smtClean="0">
                <a:latin typeface="Trebuchet MS" charset="0"/>
              </a:rPr>
              <a:t>Behavior change was central to HIP  and guided by the HIF, we  engaged with HHs and communities to determine what was feasible in given contexts that would lead to incremental improvement ; in Ethiopia for example we combined added the use of HH negotiation of small doable action within the context of total sanitation.</a:t>
            </a:r>
          </a:p>
          <a:p>
            <a:pPr eaLnBrk="1" hangingPunct="1">
              <a:spcBef>
                <a:spcPct val="0"/>
              </a:spcBef>
            </a:pPr>
            <a:endParaRPr lang="en-US" smtClean="0">
              <a:latin typeface="Trebuchet MS" charset="0"/>
            </a:endParaRPr>
          </a:p>
          <a:p>
            <a:pPr eaLnBrk="1" hangingPunct="1">
              <a:spcBef>
                <a:spcPct val="0"/>
              </a:spcBef>
            </a:pPr>
            <a:r>
              <a:rPr lang="en-US" smtClean="0">
                <a:latin typeface="Trebuchet MS" charset="0"/>
              </a:rPr>
              <a:t>Through our experience with these approaches in HIP, we have lessons and tools that we can draw on in SEH along with an understanding of gaps and challenges.</a:t>
            </a:r>
          </a:p>
        </p:txBody>
      </p:sp>
      <p:sp>
        <p:nvSpPr>
          <p:cNvPr id="22532" name="Slide Number Placeholder 3"/>
          <p:cNvSpPr>
            <a:spLocks noGrp="1"/>
          </p:cNvSpPr>
          <p:nvPr>
            <p:ph type="sldNum" sz="quarter" idx="5"/>
          </p:nvPr>
        </p:nvSpPr>
        <p:spPr bwMode="auto">
          <a:ln>
            <a:miter lim="800000"/>
            <a:headEnd/>
            <a:tailEnd/>
          </a:ln>
        </p:spPr>
        <p:txBody>
          <a:bodyPr/>
          <a:lstStyle/>
          <a:p>
            <a:fld id="{0F137095-CF78-423A-89E2-2B63DD2ABEF8}" type="slidenum">
              <a:rPr lang="en-US"/>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rebuchet MS" charset="0"/>
              </a:rPr>
              <a:t>This slide gives you a quick snapshot of where and in which programmatic areas we focused our efforts. </a:t>
            </a:r>
          </a:p>
        </p:txBody>
      </p:sp>
      <p:sp>
        <p:nvSpPr>
          <p:cNvPr id="24580" name="Slide Number Placeholder 3"/>
          <p:cNvSpPr>
            <a:spLocks noGrp="1"/>
          </p:cNvSpPr>
          <p:nvPr>
            <p:ph type="sldNum" sz="quarter" idx="5"/>
          </p:nvPr>
        </p:nvSpPr>
        <p:spPr bwMode="auto">
          <a:ln>
            <a:miter lim="800000"/>
            <a:headEnd/>
            <a:tailEnd/>
          </a:ln>
        </p:spPr>
        <p:txBody>
          <a:bodyPr/>
          <a:lstStyle/>
          <a:p>
            <a:fld id="{C6C8294F-78E4-43B1-BAB6-CE575CB2919A}" type="slidenum">
              <a:rPr lang="en-US"/>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rebuchet MS" charset="0"/>
              </a:rPr>
              <a:t>We worked with specific countries and programs to support on-the-ground implementation and produced a number of country specific products, generally in local languages.  Based on many of these, we developed resource packages for implementers</a:t>
            </a:r>
          </a:p>
          <a:p>
            <a:pPr eaLnBrk="1" hangingPunct="1">
              <a:spcBef>
                <a:spcPct val="0"/>
              </a:spcBef>
            </a:pPr>
            <a:r>
              <a:rPr lang="en-US" smtClean="0">
                <a:latin typeface="Trebuchet MS" charset="0"/>
              </a:rPr>
              <a:t>At the same time we worked with our colleagues at USAID within the Agency and with international partners on advocacy, programming guidance and moving forward to address specific gaps and needs within USAID—for example, WASH programming guidance for Missions and specific guidance on WASH integration in HIV/AIDS programming for COPs for PEPFAR countries and internationally, consensus process for development of the indicators manual and the joint USAID/WHO publication. Highlighted here are key global products from HIP  [Have copies of the CDs in hand]. These, together with country specific materials are available  through various means…….</a:t>
            </a:r>
          </a:p>
          <a:p>
            <a:pPr eaLnBrk="1" hangingPunct="1">
              <a:spcBef>
                <a:spcPct val="0"/>
              </a:spcBef>
            </a:pPr>
            <a:endParaRPr lang="en-US" smtClean="0">
              <a:latin typeface="Trebuchet MS" charset="0"/>
            </a:endParaRPr>
          </a:p>
          <a:p>
            <a:pPr eaLnBrk="1" hangingPunct="1">
              <a:spcBef>
                <a:spcPct val="0"/>
              </a:spcBef>
            </a:pPr>
            <a:r>
              <a:rPr lang="en-US" smtClean="0">
                <a:latin typeface="Trebuchet MS" charset="0"/>
              </a:rPr>
              <a:t>Note:  ADD WHO joint pub! </a:t>
            </a:r>
          </a:p>
        </p:txBody>
      </p:sp>
      <p:sp>
        <p:nvSpPr>
          <p:cNvPr id="26628" name="Slide Number Placeholder 3"/>
          <p:cNvSpPr>
            <a:spLocks noGrp="1"/>
          </p:cNvSpPr>
          <p:nvPr>
            <p:ph type="sldNum" sz="quarter" idx="5"/>
          </p:nvPr>
        </p:nvSpPr>
        <p:spPr bwMode="auto">
          <a:ln>
            <a:miter lim="800000"/>
            <a:headEnd/>
            <a:tailEnd/>
          </a:ln>
        </p:spPr>
        <p:txBody>
          <a:bodyPr/>
          <a:lstStyle/>
          <a:p>
            <a:fld id="{D086BF7A-0B48-430C-A9FB-61B5866B08F8}" type="slidenum">
              <a:rPr lang="en-US"/>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spcBef>
                <a:spcPct val="0"/>
              </a:spcBef>
              <a:buFontTx/>
              <a:buChar char="•"/>
            </a:pPr>
            <a:r>
              <a:rPr lang="en-US" smtClean="0"/>
              <a:t>Through addressing</a:t>
            </a:r>
            <a:r>
              <a:rPr lang="en-US" sz="3500" b="1" smtClean="0"/>
              <a:t>  leading environment-related risk factors, including: </a:t>
            </a:r>
          </a:p>
          <a:p>
            <a:pPr lvl="1" eaLnBrk="1" hangingPunct="1">
              <a:spcBef>
                <a:spcPct val="0"/>
              </a:spcBef>
              <a:buFont typeface="Arial" charset="0"/>
              <a:buChar char="–"/>
            </a:pPr>
            <a:r>
              <a:rPr lang="en-US" smtClean="0"/>
              <a:t>inadequate water supply; </a:t>
            </a:r>
          </a:p>
          <a:p>
            <a:pPr lvl="1" eaLnBrk="1" hangingPunct="1">
              <a:spcBef>
                <a:spcPct val="0"/>
              </a:spcBef>
              <a:buFont typeface="Arial" charset="0"/>
              <a:buChar char="–"/>
            </a:pPr>
            <a:r>
              <a:rPr lang="en-US" smtClean="0"/>
              <a:t>unsafe drinking water; </a:t>
            </a:r>
          </a:p>
          <a:p>
            <a:pPr lvl="1" eaLnBrk="1" hangingPunct="1">
              <a:spcBef>
                <a:spcPct val="0"/>
              </a:spcBef>
              <a:buFont typeface="Arial" charset="0"/>
              <a:buChar char="–"/>
            </a:pPr>
            <a:r>
              <a:rPr lang="en-US" smtClean="0"/>
              <a:t>poor sanitation and hygiene behaviors; and </a:t>
            </a:r>
          </a:p>
          <a:p>
            <a:pPr lvl="1" eaLnBrk="1" hangingPunct="1">
              <a:spcBef>
                <a:spcPct val="0"/>
              </a:spcBef>
              <a:buFont typeface="Arial" charset="0"/>
              <a:buChar char="–"/>
            </a:pPr>
            <a:r>
              <a:rPr lang="en-US" smtClean="0"/>
              <a:t>poor indoor air quality from biomass-based cooking</a:t>
            </a:r>
          </a:p>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a:lstStyle/>
          <a:p>
            <a:fld id="{579C2FF2-FF2D-41D1-A9FA-4E8CE340F436}"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risk factors for mortality in children, those that are causally related and/or associated with diarrheal disease, newborn infection, malnutrition, and pneumonia</a:t>
            </a:r>
          </a:p>
        </p:txBody>
      </p:sp>
      <p:sp>
        <p:nvSpPr>
          <p:cNvPr id="30724" name="Slide Number Placeholder 3"/>
          <p:cNvSpPr>
            <a:spLocks noGrp="1"/>
          </p:cNvSpPr>
          <p:nvPr>
            <p:ph type="sldNum" sz="quarter" idx="5"/>
          </p:nvPr>
        </p:nvSpPr>
        <p:spPr bwMode="auto">
          <a:ln>
            <a:miter lim="800000"/>
            <a:headEnd/>
            <a:tailEnd/>
          </a:ln>
        </p:spPr>
        <p:txBody>
          <a:bodyPr/>
          <a:lstStyle/>
          <a:p>
            <a:fld id="{D11E6960-CB5F-4795-9BAB-69E0C44F1F8A}"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b="1" kern="1200" dirty="0" smtClean="0">
                <a:solidFill>
                  <a:schemeClr val="tx1"/>
                </a:solidFill>
                <a:latin typeface="+mn-lt"/>
                <a:ea typeface="ＭＳ Ｐゴシック" charset="-128"/>
                <a:cs typeface="ＭＳ Ｐゴシック" charset="-128"/>
              </a:rPr>
              <a:t>SO 1: Increase Availability and Use of WASH and IAQ Interventions</a:t>
            </a:r>
            <a:endParaRPr lang="en-US" sz="1200" kern="1200" dirty="0" smtClean="0">
              <a:solidFill>
                <a:schemeClr val="tx1"/>
              </a:solidFill>
              <a:latin typeface="+mn-lt"/>
              <a:ea typeface="ＭＳ Ｐゴシック" charset="-128"/>
              <a:cs typeface="ＭＳ Ｐゴシック" charset="-128"/>
            </a:endParaRPr>
          </a:p>
          <a:p>
            <a:r>
              <a:rPr lang="en-US" sz="1200" b="1" kern="1200" dirty="0" smtClean="0">
                <a:solidFill>
                  <a:schemeClr val="tx1"/>
                </a:solidFill>
                <a:latin typeface="+mn-lt"/>
                <a:ea typeface="ＭＳ Ｐゴシック" charset="-128"/>
                <a:cs typeface="ＭＳ Ｐゴシック" charset="-128"/>
              </a:rPr>
              <a:t>WASH:</a:t>
            </a:r>
            <a:r>
              <a:rPr lang="en-US" sz="1200" kern="1200" dirty="0" smtClean="0">
                <a:solidFill>
                  <a:schemeClr val="tx1"/>
                </a:solidFill>
                <a:latin typeface="+mn-lt"/>
                <a:ea typeface="ＭＳ Ｐゴシック" charset="-128"/>
                <a:cs typeface="ＭＳ Ｐゴシック" charset="-128"/>
              </a:rPr>
              <a:t> To launch comprehensive at-scale country programs, SEH will bring together a wide range of stakeholders to develop a common WASH agenda that builds on host country structures and ownership. We will organize skill-building events for stakeholders to build their capacity to plan and implement holistic WASH programs.</a:t>
            </a:r>
          </a:p>
          <a:p>
            <a:pPr lvl="0"/>
            <a:r>
              <a:rPr lang="en-US" sz="1200" kern="1200" dirty="0" smtClean="0">
                <a:solidFill>
                  <a:schemeClr val="tx1"/>
                </a:solidFill>
                <a:latin typeface="+mn-lt"/>
                <a:ea typeface="ＭＳ Ｐゴシック" charset="-128"/>
                <a:cs typeface="ＭＳ Ｐゴシック" charset="-128"/>
              </a:rPr>
              <a:t>Strengthen national government capacity to institutionalize, plan, manage,</a:t>
            </a:r>
          </a:p>
          <a:p>
            <a:r>
              <a:rPr lang="en-US" sz="1200" kern="1200" dirty="0" smtClean="0">
                <a:solidFill>
                  <a:schemeClr val="tx1"/>
                </a:solidFill>
                <a:latin typeface="+mn-lt"/>
                <a:ea typeface="ＭＳ Ｐゴシック" charset="-128"/>
                <a:cs typeface="ＭＳ Ｐゴシック" charset="-128"/>
              </a:rPr>
              <a:t> implement and support WASH improvements</a:t>
            </a:r>
          </a:p>
          <a:p>
            <a:pPr lvl="0"/>
            <a:r>
              <a:rPr lang="en-US" sz="1200" kern="1200" dirty="0" smtClean="0">
                <a:solidFill>
                  <a:schemeClr val="tx1"/>
                </a:solidFill>
                <a:latin typeface="+mn-lt"/>
                <a:ea typeface="ＭＳ Ｐゴシック" charset="-128"/>
                <a:cs typeface="ＭＳ Ｐゴシック" charset="-128"/>
              </a:rPr>
              <a:t>Strengthen capacity to support local WASH governance </a:t>
            </a:r>
          </a:p>
          <a:p>
            <a:pPr lvl="0"/>
            <a:r>
              <a:rPr lang="en-US" sz="1200" kern="1200" dirty="0" smtClean="0">
                <a:solidFill>
                  <a:schemeClr val="tx1"/>
                </a:solidFill>
                <a:latin typeface="+mn-lt"/>
                <a:ea typeface="ＭＳ Ｐゴシック" charset="-128"/>
                <a:cs typeface="ＭＳ Ｐゴシック" charset="-128"/>
              </a:rPr>
              <a:t>Include the private sector</a:t>
            </a:r>
          </a:p>
          <a:p>
            <a:pPr lvl="0"/>
            <a:r>
              <a:rPr lang="en-US" sz="1200" kern="1200" dirty="0" smtClean="0">
                <a:solidFill>
                  <a:schemeClr val="tx1"/>
                </a:solidFill>
                <a:latin typeface="+mn-lt"/>
                <a:ea typeface="ＭＳ Ｐゴシック" charset="-128"/>
                <a:cs typeface="ＭＳ Ｐゴシック" charset="-128"/>
              </a:rPr>
              <a:t>Improve household access to financing options</a:t>
            </a:r>
          </a:p>
          <a:p>
            <a:pPr lvl="0"/>
            <a:r>
              <a:rPr lang="en-US" sz="1200" kern="1200" dirty="0" smtClean="0">
                <a:solidFill>
                  <a:schemeClr val="tx1"/>
                </a:solidFill>
                <a:latin typeface="+mn-lt"/>
                <a:ea typeface="ＭＳ Ｐゴシック" charset="-128"/>
                <a:cs typeface="ＭＳ Ｐゴシック" charset="-128"/>
              </a:rPr>
              <a:t>Meet the needs of USAID Missions, NGOs and bilateral programs</a:t>
            </a:r>
          </a:p>
          <a:p>
            <a:pPr lvl="0"/>
            <a:r>
              <a:rPr lang="en-US" sz="1200" kern="1200" dirty="0" smtClean="0">
                <a:solidFill>
                  <a:schemeClr val="tx1"/>
                </a:solidFill>
                <a:latin typeface="+mn-lt"/>
                <a:ea typeface="ＭＳ Ｐゴシック" charset="-128"/>
                <a:cs typeface="ＭＳ Ｐゴシック" charset="-128"/>
              </a:rPr>
              <a:t>Address barriers</a:t>
            </a:r>
          </a:p>
          <a:p>
            <a:r>
              <a:rPr lang="en-US" sz="1200" kern="1200" dirty="0" smtClean="0">
                <a:solidFill>
                  <a:schemeClr val="tx1"/>
                </a:solidFill>
                <a:latin typeface="+mn-lt"/>
                <a:ea typeface="ＭＳ Ｐゴシック" charset="-128"/>
                <a:cs typeface="ＭＳ Ｐゴシック" charset="-128"/>
              </a:rPr>
              <a:t> </a:t>
            </a:r>
          </a:p>
          <a:p>
            <a:r>
              <a:rPr lang="en-US" sz="1200" b="1" kern="1200" dirty="0" smtClean="0">
                <a:solidFill>
                  <a:schemeClr val="tx1"/>
                </a:solidFill>
                <a:latin typeface="+mn-lt"/>
                <a:ea typeface="ＭＳ Ｐゴシック" charset="-128"/>
                <a:cs typeface="ＭＳ Ｐゴシック" charset="-128"/>
              </a:rPr>
              <a:t>IAQ:</a:t>
            </a:r>
            <a:r>
              <a:rPr lang="en-US" sz="1200" kern="1200" dirty="0" smtClean="0">
                <a:solidFill>
                  <a:schemeClr val="tx1"/>
                </a:solidFill>
                <a:latin typeface="+mn-lt"/>
                <a:ea typeface="ＭＳ Ｐゴシック" charset="-128"/>
                <a:cs typeface="ＭＳ Ｐゴシック" charset="-128"/>
              </a:rPr>
              <a:t> SEH will overcome barriers to scaling up IAQ programming by building on lessons learned, marshalling technical innovations and imitating successes in WASH. We will increase product demand by raising the perception of risk and conducting OR to identify other factors that motivate adoption of improved technologies and practices</a:t>
            </a:r>
          </a:p>
          <a:p>
            <a:pPr lvl="0"/>
            <a:r>
              <a:rPr lang="en-US" sz="1200" kern="1200" dirty="0" smtClean="0">
                <a:solidFill>
                  <a:schemeClr val="tx1"/>
                </a:solidFill>
                <a:latin typeface="+mn-lt"/>
                <a:ea typeface="ＭＳ Ｐゴシック" charset="-128"/>
                <a:cs typeface="ＭＳ Ｐゴシック" charset="-128"/>
              </a:rPr>
              <a:t>Work with entrepreneurs to build capacity for stove performance testing and monitoring, stove dissemination, fuel processing, stove maintenance and repair</a:t>
            </a:r>
          </a:p>
          <a:p>
            <a:pPr lvl="0"/>
            <a:r>
              <a:rPr lang="en-US" sz="1200" kern="1200" dirty="0" smtClean="0">
                <a:solidFill>
                  <a:schemeClr val="tx1"/>
                </a:solidFill>
                <a:latin typeface="+mn-lt"/>
                <a:ea typeface="ＭＳ Ｐゴシック" charset="-128"/>
                <a:cs typeface="ＭＳ Ｐゴシック" charset="-128"/>
              </a:rPr>
              <a:t>Develop micro-finance and carbon financing options to address affordability</a:t>
            </a:r>
          </a:p>
          <a:p>
            <a:pPr lvl="0"/>
            <a:r>
              <a:rPr lang="en-US" sz="1200" kern="1200" dirty="0" smtClean="0">
                <a:solidFill>
                  <a:schemeClr val="tx1"/>
                </a:solidFill>
                <a:latin typeface="+mn-lt"/>
                <a:ea typeface="ＭＳ Ｐゴシック" charset="-128"/>
                <a:cs typeface="ＭＳ Ｐゴシック" charset="-128"/>
              </a:rPr>
              <a:t>Use local knowledge and existing platforms to leverage resources and scale up</a:t>
            </a:r>
          </a:p>
          <a:p>
            <a:pPr lvl="0"/>
            <a:r>
              <a:rPr lang="en-US" sz="1200" kern="1200" dirty="0" smtClean="0">
                <a:solidFill>
                  <a:schemeClr val="tx1"/>
                </a:solidFill>
                <a:latin typeface="+mn-lt"/>
                <a:ea typeface="ＭＳ Ｐゴシック" charset="-128"/>
                <a:cs typeface="ＭＳ Ｐゴシック" charset="-128"/>
              </a:rPr>
              <a:t>Use international research to develop advocacy and marketing efforts and engage private sector</a:t>
            </a:r>
          </a:p>
          <a:p>
            <a:r>
              <a:rPr lang="en-US" sz="1200" b="1" kern="1200" dirty="0" smtClean="0">
                <a:solidFill>
                  <a:schemeClr val="tx1"/>
                </a:solidFill>
                <a:latin typeface="+mn-lt"/>
                <a:ea typeface="ＭＳ Ｐゴシック" charset="-128"/>
                <a:cs typeface="ＭＳ Ｐゴシック" charset="-128"/>
              </a:rPr>
              <a:t> </a:t>
            </a:r>
            <a:endParaRPr lang="en-US" sz="1200" kern="1200" dirty="0">
              <a:solidFill>
                <a:schemeClr val="tx1"/>
              </a:solidFill>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FD5EC9FC-3AF4-42DC-8EDE-42D1F392BC43}"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We will complete subagreements with </a:t>
            </a:r>
            <a:r>
              <a:rPr lang="en-US" i="1" smtClean="0"/>
              <a:t>Resource Groups</a:t>
            </a:r>
            <a:r>
              <a:rPr lang="en-US" smtClean="0"/>
              <a:t> (RGs) as overall activity plans and specific RG scopes of work are agreed on with USAID and funding becomes available.  All proposed RGs understand that SEH will rely heavily on Mission buy-ins and that all activities will be based on USAID and host country government priorities as well as the amount and source of funding.  Each RG will have two points of management contact within SEH.  The principal (and technical) contact will be with the senior SEH staff member whose portfolio is related to the RG, as follows:  Field Implementation and Finance RGs by Deputy Project Director (Perry); Innovation and OR RGs by Technology and Innovation Specialist (Pezone) and M&amp;E/OR Specialist (Hernandez); Knowledge Management RGs by Knowledge Management Specialist (TBD); PPP RGs by PPP Specialist (Saade). Once a scope of work for an RG is established for a specific SEH country program, the point of contact and management locus shifts to the Country Program Manager for that country.  Similarly, </a:t>
            </a:r>
            <a:r>
              <a:rPr lang="en-US" i="1" smtClean="0"/>
              <a:t>collaborating organizations </a:t>
            </a:r>
            <a:r>
              <a:rPr lang="en-US" smtClean="0"/>
              <a:t>would have a technical point of contact within the project (e.g., the IAQ Specialist for the Shell and UN Foundations) as well as a country program management contact if joint activities are field-based.</a:t>
            </a:r>
          </a:p>
          <a:p>
            <a:pPr eaLnBrk="1" hangingPunct="1">
              <a:spcBef>
                <a:spcPct val="0"/>
              </a:spcBef>
            </a:pPr>
            <a:endParaRPr lang="en-US" smtClean="0"/>
          </a:p>
          <a:p>
            <a:pPr eaLnBrk="1" hangingPunct="1">
              <a:spcBef>
                <a:spcPct val="0"/>
              </a:spcBef>
            </a:pPr>
            <a:endParaRPr lang="en-US" smtClean="0"/>
          </a:p>
        </p:txBody>
      </p:sp>
      <p:sp>
        <p:nvSpPr>
          <p:cNvPr id="37892" name="Slide Number Placeholder 3"/>
          <p:cNvSpPr>
            <a:spLocks noGrp="1"/>
          </p:cNvSpPr>
          <p:nvPr>
            <p:ph type="sldNum" sz="quarter" idx="5"/>
          </p:nvPr>
        </p:nvSpPr>
        <p:spPr bwMode="auto">
          <a:ln>
            <a:miter lim="800000"/>
            <a:headEnd/>
            <a:tailEnd/>
          </a:ln>
        </p:spPr>
        <p:txBody>
          <a:bodyPr/>
          <a:lstStyle/>
          <a:p>
            <a:fld id="{0458ECA0-2CA1-4762-B899-F9299D25B655}" type="slidenum">
              <a:rPr lang="en-US"/>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pic>
        <p:nvPicPr>
          <p:cNvPr id="4" name="Picture 13" descr="New HIP-USAID logo- Sub_brand_transparent.tif"/>
          <p:cNvPicPr>
            <a:picLocks noChangeAspect="1"/>
          </p:cNvPicPr>
          <p:nvPr userDrawn="1"/>
        </p:nvPicPr>
        <p:blipFill>
          <a:blip r:embed="rId3" cstate="print"/>
          <a:srcRect r="55902"/>
          <a:stretch>
            <a:fillRect/>
          </a:stretch>
        </p:blipFill>
        <p:spPr bwMode="auto">
          <a:xfrm>
            <a:off x="304800" y="6019800"/>
            <a:ext cx="1981200" cy="658813"/>
          </a:xfrm>
          <a:prstGeom prst="rect">
            <a:avLst/>
          </a:prstGeom>
          <a:noFill/>
          <a:ln w="9525">
            <a:noFill/>
            <a:miter lim="800000"/>
            <a:headEnd/>
            <a:tailEnd/>
          </a:ln>
        </p:spPr>
      </p:pic>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9"/>
          <p:cNvSpPr>
            <a:spLocks noGrp="1"/>
          </p:cNvSpPr>
          <p:nvPr>
            <p:ph type="dt" sz="half" idx="10"/>
          </p:nvPr>
        </p:nvSpPr>
        <p:spPr/>
        <p:txBody>
          <a:bodyPr/>
          <a:lstStyle>
            <a:lvl1pPr>
              <a:defRPr>
                <a:solidFill>
                  <a:srgbClr val="D1EAEE"/>
                </a:solidFill>
              </a:defRPr>
            </a:lvl1pPr>
          </a:lstStyle>
          <a:p>
            <a:fld id="{10738D0B-6F38-4C1C-9838-B18AA5FB2D73}" type="datetime1">
              <a:rPr lang="en-US"/>
              <a:pPr/>
              <a:t>11/2/2010</a:t>
            </a:fld>
            <a:endParaRPr lang="en-US"/>
          </a:p>
        </p:txBody>
      </p:sp>
      <p:sp>
        <p:nvSpPr>
          <p:cNvPr id="6" name="Footer Placeholder 18"/>
          <p:cNvSpPr>
            <a:spLocks noGrp="1"/>
          </p:cNvSpPr>
          <p:nvPr>
            <p:ph type="ftr" sz="quarter" idx="11"/>
          </p:nvPr>
        </p:nvSpPr>
        <p:spPr/>
        <p:txBody>
          <a:bodyPr/>
          <a:lstStyle>
            <a:lvl1pPr>
              <a:defRPr/>
            </a:lvl1pPr>
          </a:lstStyle>
          <a:p>
            <a:pPr>
              <a:defRPr/>
            </a:pPr>
            <a:endParaRPr lang="en-US"/>
          </a:p>
        </p:txBody>
      </p:sp>
      <p:sp>
        <p:nvSpPr>
          <p:cNvPr id="7" name="Slide Number Placeholder 26"/>
          <p:cNvSpPr>
            <a:spLocks noGrp="1"/>
          </p:cNvSpPr>
          <p:nvPr>
            <p:ph type="sldNum" sz="quarter" idx="12"/>
          </p:nvPr>
        </p:nvSpPr>
        <p:spPr/>
        <p:txBody>
          <a:bodyPr/>
          <a:lstStyle>
            <a:lvl1pPr>
              <a:defRPr>
                <a:solidFill>
                  <a:srgbClr val="D1EAEE"/>
                </a:solidFill>
              </a:defRPr>
            </a:lvl1pPr>
          </a:lstStyle>
          <a:p>
            <a:fld id="{AFB01BC4-01B5-4F78-9238-37A5BD090FE8}"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fld id="{F48E6CEF-46D2-41B0-B7FB-3EF150C4BC51}" type="datetime1">
              <a:rPr lang="en-US"/>
              <a:pPr/>
              <a:t>11/2/2010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33695C79-2F44-4EFB-8F92-C5C1FF08154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121B6EAB-11DB-43E4-9E1A-AC6CAE13459F}" type="datetime1">
              <a:rPr lang="en-US"/>
              <a:pPr/>
              <a:t>11/2/2010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3B6E0CFA-A45A-4A4C-8E02-B0B1E93F936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BE25FA60-DA1D-400A-A99B-3AFD5757E00C}" type="datetime1">
              <a:rPr lang="en-US"/>
              <a:pPr/>
              <a:t>11/2/2010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78B299AD-2C41-4739-8127-1B4F8022A62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2098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solidFill>
                  <a:schemeClr val="tx2">
                    <a:shade val="90000"/>
                  </a:schemeClr>
                </a:solidFill>
                <a:latin typeface="+mn-lt"/>
                <a:ea typeface="+mn-ea"/>
                <a:cs typeface="+mn-cs"/>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EE38697D-92E3-4773-B760-42214E35424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13" descr="New HIP-USAID logo- Sub_brand_transparent.tif"/>
          <p:cNvPicPr>
            <a:picLocks noChangeAspect="1"/>
          </p:cNvPicPr>
          <p:nvPr userDrawn="1"/>
        </p:nvPicPr>
        <p:blipFill>
          <a:blip r:embed="rId2" cstate="print"/>
          <a:srcRect r="55902"/>
          <a:stretch>
            <a:fillRect/>
          </a:stretch>
        </p:blipFill>
        <p:spPr bwMode="auto">
          <a:xfrm>
            <a:off x="381000" y="6019800"/>
            <a:ext cx="1981200" cy="658813"/>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Slide Number Placeholder 4"/>
          <p:cNvSpPr>
            <a:spLocks noGrp="1"/>
          </p:cNvSpPr>
          <p:nvPr>
            <p:ph type="sldNum" sz="quarter" idx="10"/>
          </p:nvPr>
        </p:nvSpPr>
        <p:spPr/>
        <p:txBody>
          <a:bodyPr/>
          <a:lstStyle>
            <a:lvl1pPr>
              <a:defRPr/>
            </a:lvl1pPr>
          </a:lstStyle>
          <a:p>
            <a:fld id="{07E05BAA-621E-4810-9CDA-63D6C09077F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F4FA9F4F-2D4B-40EC-A54A-6EDAF25053B7}" type="datetime1">
              <a:rPr lang="en-US"/>
              <a:pPr/>
              <a:t>11/2/2010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559459A1-5524-4375-92A9-1D69B4FE5EE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D1EAEE"/>
                </a:solidFill>
              </a:defRPr>
            </a:lvl1pPr>
          </a:lstStyle>
          <a:p>
            <a:fld id="{59272BA5-7C61-49AA-B08A-AC227C44BCC5}" type="datetime1">
              <a:rPr lang="en-US"/>
              <a:pPr/>
              <a:t>11/2/2010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A13C6760-6BA9-46E0-9E30-C51A991E4F52}"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356EA216-2370-439A-B8AE-15CE9E003830}" type="datetime1">
              <a:rPr lang="en-US"/>
              <a:pPr/>
              <a:t>11/2/2010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FD9268D3-EFAA-4A69-82EE-6AB22747325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fld id="{3CD6FDD5-FACF-4F71-9685-D0CEA63EF0DB}" type="datetime1">
              <a:rPr lang="en-US"/>
              <a:pPr/>
              <a:t>11/2/2010</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fld id="{D0FEA98D-CFD4-40AB-B281-B314C3AFAD8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DE3A0AA8-9020-48E8-B9B6-C7AE1276427E}" type="datetime1">
              <a:rPr lang="en-US"/>
              <a:pPr/>
              <a:t>11/2/2010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ECE2818A-A8B8-43F4-96D4-092803D01E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C483EA50-6F58-434B-8436-1E9AC143084A}" type="datetime1">
              <a:rPr lang="en-US"/>
              <a:pPr/>
              <a:t>11/2/2010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1D8E9C5A-E31F-49A3-B999-73904166919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D03B4D77-D52B-4903-B61F-F7915C014AFD}" type="datetime1">
              <a:rPr lang="en-US"/>
              <a:pPr/>
              <a:t>11/2/2010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1D7BAB09-539A-4BF1-8760-99C9E1C073A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charset="0"/>
              </a:defRPr>
            </a:lvl1pPr>
          </a:lstStyle>
          <a:p>
            <a:fld id="{B6E10E08-E761-415A-9CB7-7B4F8F020F54}" type="datetime1">
              <a:rPr lang="en-US"/>
              <a:pPr/>
              <a:t>11/2/2010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charset="0"/>
              </a:defRPr>
            </a:lvl1pPr>
          </a:lstStyle>
          <a:p>
            <a:fld id="{8C7574A0-61C2-4AF2-A5B8-C79BCD29AA4A}" type="slidenum">
              <a:rPr lang="en-US"/>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spTree>
  </p:cSld>
  <p:clrMap bg1="lt1" tx1="dk1" bg2="lt2" tx2="dk2" accent1="accent1" accent2="accent2" accent3="accent3" accent4="accent4" accent5="accent5" accent6="accent6" hlink="hlink" folHlink="folHlink"/>
  <p:sldLayoutIdLst>
    <p:sldLayoutId id="2147483717" r:id="rId1"/>
    <p:sldLayoutId id="2147483718" r:id="rId2"/>
    <p:sldLayoutId id="2147483709" r:id="rId3"/>
    <p:sldLayoutId id="2147483719" r:id="rId4"/>
    <p:sldLayoutId id="2147483710" r:id="rId5"/>
    <p:sldLayoutId id="2147483711" r:id="rId6"/>
    <p:sldLayoutId id="2147483712" r:id="rId7"/>
    <p:sldLayoutId id="2147483713" r:id="rId8"/>
    <p:sldLayoutId id="2147483714" r:id="rId9"/>
    <p:sldLayoutId id="2147483720" r:id="rId10"/>
    <p:sldLayoutId id="2147483715" r:id="rId11"/>
    <p:sldLayoutId id="2147483716" r:id="rId12"/>
    <p:sldLayoutId id="2147483721" r:id="rId13"/>
  </p:sldLayoutIdLst>
  <p:txStyles>
    <p:titleStyle>
      <a:lvl1pPr algn="l" rtl="0" eaLnBrk="0" fontAlgn="base" hangingPunct="0">
        <a:spcBef>
          <a:spcPct val="0"/>
        </a:spcBef>
        <a:spcAft>
          <a:spcPct val="0"/>
        </a:spcAft>
        <a:defRPr sz="50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2pPr>
      <a:lvl3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3pPr>
      <a:lvl4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4pPr>
      <a:lvl5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5pPr>
      <a:lvl6pPr marL="457200" algn="l" rtl="0" fontAlgn="base">
        <a:spcBef>
          <a:spcPct val="0"/>
        </a:spcBef>
        <a:spcAft>
          <a:spcPct val="0"/>
        </a:spcAft>
        <a:defRPr sz="5000">
          <a:solidFill>
            <a:schemeClr val="tx2"/>
          </a:solidFill>
          <a:latin typeface="Calibri" charset="0"/>
          <a:ea typeface="ＭＳ Ｐゴシック" charset="-128"/>
          <a:cs typeface="ＭＳ Ｐゴシック" charset="-128"/>
        </a:defRPr>
      </a:lvl6pPr>
      <a:lvl7pPr marL="914400" algn="l" rtl="0" fontAlgn="base">
        <a:spcBef>
          <a:spcPct val="0"/>
        </a:spcBef>
        <a:spcAft>
          <a:spcPct val="0"/>
        </a:spcAft>
        <a:defRPr sz="5000">
          <a:solidFill>
            <a:schemeClr val="tx2"/>
          </a:solidFill>
          <a:latin typeface="Calibri" charset="0"/>
          <a:ea typeface="ＭＳ Ｐゴシック" charset="-128"/>
          <a:cs typeface="ＭＳ Ｐゴシック" charset="-128"/>
        </a:defRPr>
      </a:lvl7pPr>
      <a:lvl8pPr marL="1371600" algn="l" rtl="0" fontAlgn="base">
        <a:spcBef>
          <a:spcPct val="0"/>
        </a:spcBef>
        <a:spcAft>
          <a:spcPct val="0"/>
        </a:spcAft>
        <a:defRPr sz="5000">
          <a:solidFill>
            <a:schemeClr val="tx2"/>
          </a:solidFill>
          <a:latin typeface="Calibri" charset="0"/>
          <a:ea typeface="ＭＳ Ｐゴシック" charset="-128"/>
          <a:cs typeface="ＭＳ Ｐゴシック" charset="-128"/>
        </a:defRPr>
      </a:lvl8pPr>
      <a:lvl9pPr marL="1828800" algn="l" rtl="0" fontAlgn="base">
        <a:spcBef>
          <a:spcPct val="0"/>
        </a:spcBef>
        <a:spcAft>
          <a:spcPct val="0"/>
        </a:spcAft>
        <a:defRPr sz="5000">
          <a:solidFill>
            <a:schemeClr val="tx2"/>
          </a:solidFill>
          <a:latin typeface="Calibri" charset="0"/>
          <a:ea typeface="ＭＳ Ｐゴシック" charset="-128"/>
          <a:cs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charset="2"/>
        <a:buChar char=""/>
        <a:defRPr sz="2600" kern="1200">
          <a:solidFill>
            <a:schemeClr val="tx1"/>
          </a:solidFill>
          <a:latin typeface="+mn-lt"/>
          <a:ea typeface="ＭＳ Ｐゴシック" charset="-128"/>
          <a:cs typeface="ＭＳ Ｐゴシック" charset="-128"/>
        </a:defRPr>
      </a:lvl1pPr>
      <a:lvl2pPr marL="639763" indent="-246063" algn="l" rtl="0" eaLnBrk="0" fontAlgn="base" hangingPunct="0">
        <a:spcBef>
          <a:spcPct val="20000"/>
        </a:spcBef>
        <a:spcAft>
          <a:spcPct val="0"/>
        </a:spcAft>
        <a:buClr>
          <a:schemeClr val="accent1"/>
        </a:buClr>
        <a:buSzPct val="85000"/>
        <a:buFont typeface="Wingdings 2" charset="2"/>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charset="2"/>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0BD0D9"/>
        </a:buClr>
        <a:buSzPct val="65000"/>
        <a:buFont typeface="Wingdings 2" charset="2"/>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10CF9B"/>
        </a:buClr>
        <a:buSzPct val="65000"/>
        <a:buFont typeface="Wingdings 2" charset="2"/>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905000"/>
          </a:xfrm>
        </p:spPr>
        <p:txBody>
          <a:bodyPr/>
          <a:lstStyle/>
          <a:p>
            <a:pPr algn="ctr" eaLnBrk="1" fontAlgn="auto" hangingPunct="1">
              <a:spcAft>
                <a:spcPts val="0"/>
              </a:spcAft>
              <a:defRPr/>
            </a:pPr>
            <a:r>
              <a:rPr lang="en-US" dirty="0" smtClean="0">
                <a:solidFill>
                  <a:schemeClr val="bg2">
                    <a:lumMod val="20000"/>
                    <a:lumOff val="80000"/>
                  </a:schemeClr>
                </a:solidFill>
              </a:rPr>
              <a:t>SEH Kick Off Meeting</a:t>
            </a:r>
            <a:br>
              <a:rPr lang="en-US" dirty="0" smtClean="0">
                <a:solidFill>
                  <a:schemeClr val="bg2">
                    <a:lumMod val="20000"/>
                    <a:lumOff val="80000"/>
                  </a:schemeClr>
                </a:solidFill>
              </a:rPr>
            </a:br>
            <a:r>
              <a:rPr lang="en-US" dirty="0" smtClean="0">
                <a:solidFill>
                  <a:schemeClr val="bg2">
                    <a:lumMod val="20000"/>
                    <a:lumOff val="80000"/>
                  </a:schemeClr>
                </a:solidFill>
              </a:rPr>
              <a:t>Nov. 3-4, 2010</a:t>
            </a:r>
            <a:endParaRPr lang="en-US" dirty="0">
              <a:solidFill>
                <a:schemeClr val="bg2">
                  <a:lumMod val="20000"/>
                  <a:lumOff val="80000"/>
                </a:schemeClr>
              </a:solidFill>
            </a:endParaRPr>
          </a:p>
        </p:txBody>
      </p:sp>
      <p:sp>
        <p:nvSpPr>
          <p:cNvPr id="16387" name="Subtitle 2"/>
          <p:cNvSpPr>
            <a:spLocks noGrp="1"/>
          </p:cNvSpPr>
          <p:nvPr>
            <p:ph type="subTitle" idx="1"/>
          </p:nvPr>
        </p:nvSpPr>
        <p:spPr>
          <a:xfrm>
            <a:off x="609600" y="3962400"/>
            <a:ext cx="7854950" cy="1752600"/>
          </a:xfrm>
        </p:spPr>
        <p:txBody>
          <a:bodyPr/>
          <a:lstStyle/>
          <a:p>
            <a:pPr marR="0" algn="ctr" eaLnBrk="1" hangingPunct="1"/>
            <a:r>
              <a:rPr lang="en-US" sz="3200" b="1" dirty="0" smtClean="0"/>
              <a:t>Setting the Stage for S E H</a:t>
            </a:r>
          </a:p>
          <a:p>
            <a:pPr marR="0" algn="ctr" eaLnBrk="1" hangingPunct="1"/>
            <a:r>
              <a:rPr lang="en-US" b="1" i="1" dirty="0" smtClean="0"/>
              <a:t>Sandy Callier, Project Director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b="1" dirty="0" smtClean="0"/>
              <a:t>Cross Cutting Elements</a:t>
            </a:r>
          </a:p>
        </p:txBody>
      </p:sp>
      <p:sp>
        <p:nvSpPr>
          <p:cNvPr id="32771" name="Content Placeholder 2"/>
          <p:cNvSpPr>
            <a:spLocks noGrp="1"/>
          </p:cNvSpPr>
          <p:nvPr>
            <p:ph idx="1"/>
          </p:nvPr>
        </p:nvSpPr>
        <p:spPr/>
        <p:txBody>
          <a:bodyPr/>
          <a:lstStyle/>
          <a:p>
            <a:pPr eaLnBrk="1" hangingPunct="1"/>
            <a:r>
              <a:rPr lang="en-US" smtClean="0"/>
              <a:t>Framework for Impact</a:t>
            </a:r>
          </a:p>
          <a:p>
            <a:pPr eaLnBrk="1" hangingPunct="1"/>
            <a:r>
              <a:rPr lang="en-US" smtClean="0"/>
              <a:t>Healthy Households &amp; Communities</a:t>
            </a:r>
          </a:p>
          <a:p>
            <a:pPr eaLnBrk="1" hangingPunct="1"/>
            <a:r>
              <a:rPr lang="en-US" smtClean="0"/>
              <a:t>Behavior change</a:t>
            </a:r>
          </a:p>
          <a:p>
            <a:pPr eaLnBrk="1" hangingPunct="1"/>
            <a:r>
              <a:rPr lang="en-US" smtClean="0"/>
              <a:t>Gender focus</a:t>
            </a:r>
          </a:p>
          <a:p>
            <a:pPr eaLnBrk="1" hangingPunct="1"/>
            <a:r>
              <a:rPr lang="en-US" smtClean="0"/>
              <a:t>Building capacity </a:t>
            </a:r>
          </a:p>
          <a:p>
            <a:pPr eaLnBrk="1" hangingPunct="1"/>
            <a:r>
              <a:rPr lang="en-US" smtClean="0"/>
              <a:t>Knowledge management </a:t>
            </a:r>
          </a:p>
          <a:p>
            <a:pPr eaLnBrk="1" hangingPunct="1"/>
            <a:r>
              <a:rPr lang="en-US" smtClean="0"/>
              <a:t>Partnerships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b="1" dirty="0" smtClean="0"/>
              <a:t>Priority Countries</a:t>
            </a:r>
          </a:p>
        </p:txBody>
      </p:sp>
      <p:sp>
        <p:nvSpPr>
          <p:cNvPr id="33795" name="Content Placeholder 2"/>
          <p:cNvSpPr>
            <a:spLocks noGrp="1"/>
          </p:cNvSpPr>
          <p:nvPr>
            <p:ph idx="1"/>
          </p:nvPr>
        </p:nvSpPr>
        <p:spPr/>
        <p:txBody>
          <a:bodyPr/>
          <a:lstStyle/>
          <a:p>
            <a:pPr eaLnBrk="1" hangingPunct="1"/>
            <a:r>
              <a:rPr lang="en-US" dirty="0" smtClean="0"/>
              <a:t>Thirty-one USAID MCH priority countries [listed in RFA]</a:t>
            </a:r>
          </a:p>
          <a:p>
            <a:pPr eaLnBrk="1" hangingPunct="1"/>
            <a:endParaRPr lang="en-US" dirty="0" smtClean="0"/>
          </a:p>
          <a:p>
            <a:pPr eaLnBrk="1" hangingPunct="1"/>
            <a:r>
              <a:rPr lang="en-US" dirty="0" smtClean="0"/>
              <a:t>Other USAID initiatives:--e.g.,  GHI; Feed the Future;   etc—with priority countries</a:t>
            </a:r>
          </a:p>
          <a:p>
            <a:pPr eaLnBrk="1" hangingPunct="1"/>
            <a:endParaRPr lang="en-US" dirty="0" smtClean="0"/>
          </a:p>
          <a:p>
            <a:pPr eaLnBrk="1" hangingPunct="1"/>
            <a:r>
              <a:rPr lang="en-US" dirty="0" smtClean="0"/>
              <a:t>Opportunity-specific:  major program; work with other  donors/collaborating organizations; TA role  to complement bilateral, etc.</a:t>
            </a:r>
          </a:p>
          <a:p>
            <a:pPr eaLnBrk="1" hangingPunct="1"/>
            <a:endParaRPr lang="en-US" dirty="0" smtClean="0"/>
          </a:p>
          <a:p>
            <a:pPr eaLnBrk="1" hangingPunct="1"/>
            <a:endParaRPr lang="en-US" dirty="0" smtClean="0"/>
          </a:p>
          <a:p>
            <a:pPr eaLnBrk="1" hangingPunct="1"/>
            <a:endParaRPr lang="en-US" dirty="0" smtClean="0"/>
          </a:p>
          <a:p>
            <a:pPr eaLnBrk="1" hangingPunct="1">
              <a:buFont typeface="Arial" charset="0"/>
              <a:buNone/>
            </a:pPr>
            <a:endParaRPr lang="en-US" dirty="0" smtClean="0">
              <a:solidFill>
                <a:srgbClr val="FF66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b="1" smtClean="0"/>
              <a:t>Agreement Deliverables</a:t>
            </a:r>
          </a:p>
        </p:txBody>
      </p:sp>
      <p:sp>
        <p:nvSpPr>
          <p:cNvPr id="34819" name="Content Placeholder 2"/>
          <p:cNvSpPr>
            <a:spLocks noGrp="1"/>
          </p:cNvSpPr>
          <p:nvPr>
            <p:ph idx="1"/>
          </p:nvPr>
        </p:nvSpPr>
        <p:spPr/>
        <p:txBody>
          <a:bodyPr/>
          <a:lstStyle/>
          <a:p>
            <a:pPr eaLnBrk="1" hangingPunct="1">
              <a:buFont typeface="Arial" charset="0"/>
              <a:buNone/>
            </a:pPr>
            <a:r>
              <a:rPr lang="en-US" u="sng" dirty="0" smtClean="0"/>
              <a:t>Immediate</a:t>
            </a:r>
          </a:p>
          <a:p>
            <a:pPr eaLnBrk="1" hangingPunct="1"/>
            <a:r>
              <a:rPr lang="en-US" dirty="0" smtClean="0"/>
              <a:t>Branding Plan  --  </a:t>
            </a:r>
            <a:r>
              <a:rPr lang="en-US" i="1" dirty="0" smtClean="0"/>
              <a:t>due Nov. 15</a:t>
            </a:r>
          </a:p>
          <a:p>
            <a:pPr eaLnBrk="1" hangingPunct="1"/>
            <a:r>
              <a:rPr lang="en-US" dirty="0" smtClean="0"/>
              <a:t>Year 1 Work plan – </a:t>
            </a:r>
            <a:r>
              <a:rPr lang="en-US" i="1" dirty="0" smtClean="0"/>
              <a:t>due Dec. 15</a:t>
            </a:r>
          </a:p>
          <a:p>
            <a:pPr eaLnBrk="1" hangingPunct="1"/>
            <a:r>
              <a:rPr lang="en-US" dirty="0" smtClean="0"/>
              <a:t>Monitoring and Evaluation Plan – </a:t>
            </a:r>
            <a:r>
              <a:rPr lang="en-US" i="1" dirty="0" smtClean="0"/>
              <a:t>due Jan. 15</a:t>
            </a:r>
          </a:p>
          <a:p>
            <a:pPr eaLnBrk="1" hangingPunct="1">
              <a:buFont typeface="Arial" charset="0"/>
              <a:buNone/>
            </a:pPr>
            <a:endParaRPr lang="en-US" u="sng" dirty="0" smtClean="0"/>
          </a:p>
          <a:p>
            <a:pPr eaLnBrk="1" hangingPunct="1">
              <a:buFont typeface="Arial" charset="0"/>
              <a:buNone/>
            </a:pPr>
            <a:r>
              <a:rPr lang="en-US" u="sng" dirty="0" smtClean="0"/>
              <a:t>Ongoing</a:t>
            </a:r>
          </a:p>
          <a:p>
            <a:pPr eaLnBrk="1" hangingPunct="1"/>
            <a:r>
              <a:rPr lang="en-US" dirty="0" smtClean="0"/>
              <a:t>Annual work plans (incl. Reg. 216 review)</a:t>
            </a:r>
          </a:p>
          <a:p>
            <a:pPr eaLnBrk="1" hangingPunct="1"/>
            <a:r>
              <a:rPr lang="en-US" dirty="0" smtClean="0"/>
              <a:t>Quarterly, Annual &amp; Financial Status Reports</a:t>
            </a:r>
          </a:p>
          <a:p>
            <a:pPr eaLnBrk="1" hangingPunct="1">
              <a:buFont typeface="Arial" charset="0"/>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704850"/>
            <a:ext cx="8229600" cy="971550"/>
          </a:xfrm>
        </p:spPr>
        <p:txBody>
          <a:bodyPr/>
          <a:lstStyle/>
          <a:p>
            <a:pPr eaLnBrk="1" hangingPunct="1"/>
            <a:r>
              <a:rPr lang="en-US" b="1" dirty="0" smtClean="0"/>
              <a:t>Value of Award</a:t>
            </a:r>
          </a:p>
        </p:txBody>
      </p:sp>
      <p:sp>
        <p:nvSpPr>
          <p:cNvPr id="35843" name="Content Placeholder 2"/>
          <p:cNvSpPr>
            <a:spLocks noGrp="1"/>
          </p:cNvSpPr>
          <p:nvPr>
            <p:ph idx="1"/>
          </p:nvPr>
        </p:nvSpPr>
        <p:spPr/>
        <p:txBody>
          <a:bodyPr/>
          <a:lstStyle/>
          <a:p>
            <a:pPr eaLnBrk="1" hangingPunct="1">
              <a:lnSpc>
                <a:spcPct val="70000"/>
              </a:lnSpc>
            </a:pPr>
            <a:r>
              <a:rPr lang="en-US" sz="2400" u="sng" dirty="0" smtClean="0"/>
              <a:t>Ceiling</a:t>
            </a:r>
            <a:r>
              <a:rPr lang="en-US" sz="2400" dirty="0" smtClean="0"/>
              <a:t>:  $100 million     </a:t>
            </a:r>
          </a:p>
          <a:p>
            <a:pPr eaLnBrk="1" hangingPunct="1">
              <a:lnSpc>
                <a:spcPct val="70000"/>
              </a:lnSpc>
            </a:pPr>
            <a:endParaRPr lang="en-US" sz="2400" dirty="0" smtClean="0"/>
          </a:p>
          <a:p>
            <a:pPr eaLnBrk="1" hangingPunct="1">
              <a:lnSpc>
                <a:spcPct val="70000"/>
              </a:lnSpc>
            </a:pPr>
            <a:r>
              <a:rPr lang="en-US" sz="2400" u="sng" dirty="0" smtClean="0"/>
              <a:t>Initial year 1 Obligation</a:t>
            </a:r>
            <a:r>
              <a:rPr lang="en-US" sz="2400" dirty="0" smtClean="0"/>
              <a:t>:  $2.65 million</a:t>
            </a:r>
          </a:p>
          <a:p>
            <a:pPr eaLnBrk="1" hangingPunct="1">
              <a:lnSpc>
                <a:spcPct val="70000"/>
              </a:lnSpc>
            </a:pPr>
            <a:endParaRPr lang="en-US" sz="2400" u="sng" dirty="0" smtClean="0"/>
          </a:p>
          <a:p>
            <a:pPr eaLnBrk="1" hangingPunct="1">
              <a:spcBef>
                <a:spcPts val="0"/>
              </a:spcBef>
            </a:pPr>
            <a:r>
              <a:rPr lang="en-US" sz="2400" u="sng" dirty="0" smtClean="0"/>
              <a:t>Cost Share</a:t>
            </a:r>
            <a:r>
              <a:rPr lang="en-US" sz="2400" dirty="0" smtClean="0"/>
              <a:t>:  minimum of 10% of the Award’s projected value ($100 million) --- may be mobilized from recipient; other multilateral, bilateral donors, foundation; host governments; local organizations, communities and private businesses that contribute financially and in-kind to implementation at the country level. </a:t>
            </a:r>
          </a:p>
          <a:p>
            <a:pPr eaLnBrk="1" hangingPunct="1">
              <a:lnSpc>
                <a:spcPct val="70000"/>
              </a:lnSpc>
            </a:pPr>
            <a:endParaRPr lang="en-US" sz="3000" dirty="0" smtClean="0"/>
          </a:p>
        </p:txBody>
      </p:sp>
      <p:pic>
        <p:nvPicPr>
          <p:cNvPr id="4" name="Picture 3" descr="C:\Documents and Settings\jrosenba\Local Settings\Temporary Internet Files\Content.IE5\JUQ87ILY\MC900334416[1].wmf"/>
          <p:cNvPicPr>
            <a:picLocks noChangeAspect="1" noChangeArrowheads="1"/>
          </p:cNvPicPr>
          <p:nvPr/>
        </p:nvPicPr>
        <p:blipFill>
          <a:blip r:embed="rId2" cstate="print"/>
          <a:srcRect/>
          <a:stretch>
            <a:fillRect/>
          </a:stretch>
        </p:blipFill>
        <p:spPr bwMode="auto">
          <a:xfrm>
            <a:off x="5791200" y="5105400"/>
            <a:ext cx="1110691" cy="1423856"/>
          </a:xfrm>
          <a:prstGeom prst="rect">
            <a:avLst/>
          </a:prstGeom>
          <a:noFill/>
        </p:spPr>
      </p:pic>
      <p:pic>
        <p:nvPicPr>
          <p:cNvPr id="5" name="Picture 7" descr="C:\Documents and Settings\jrosenba\Local Settings\Temporary Internet Files\Content.IE5\KO7MEE5T\MC900334292[1].wmf"/>
          <p:cNvPicPr>
            <a:picLocks noChangeAspect="1" noChangeArrowheads="1"/>
          </p:cNvPicPr>
          <p:nvPr/>
        </p:nvPicPr>
        <p:blipFill>
          <a:blip r:embed="rId3" cstate="print"/>
          <a:srcRect/>
          <a:stretch>
            <a:fillRect/>
          </a:stretch>
        </p:blipFill>
        <p:spPr bwMode="auto">
          <a:xfrm>
            <a:off x="6400800" y="1066800"/>
            <a:ext cx="2324992" cy="206129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b="1" smtClean="0"/>
              <a:t>SEH Project Team</a:t>
            </a:r>
          </a:p>
        </p:txBody>
      </p:sp>
      <p:sp>
        <p:nvSpPr>
          <p:cNvPr id="15363" name="Content Placeholder 2"/>
          <p:cNvSpPr>
            <a:spLocks noGrp="1"/>
          </p:cNvSpPr>
          <p:nvPr>
            <p:ph idx="1"/>
          </p:nvPr>
        </p:nvSpPr>
        <p:spPr/>
        <p:txBody>
          <a:bodyPr>
            <a:normAutofit lnSpcReduction="10000"/>
          </a:bodyPr>
          <a:lstStyle/>
          <a:p>
            <a:pPr eaLnBrk="1" hangingPunct="1">
              <a:lnSpc>
                <a:spcPct val="70000"/>
              </a:lnSpc>
            </a:pPr>
            <a:r>
              <a:rPr lang="en-US" sz="2400" b="1" dirty="0" smtClean="0"/>
              <a:t>AED</a:t>
            </a:r>
            <a:r>
              <a:rPr lang="en-US" sz="2400" dirty="0" smtClean="0"/>
              <a:t> –prime recipient</a:t>
            </a:r>
          </a:p>
          <a:p>
            <a:pPr eaLnBrk="1" hangingPunct="1">
              <a:lnSpc>
                <a:spcPct val="70000"/>
              </a:lnSpc>
              <a:buNone/>
            </a:pPr>
            <a:endParaRPr lang="en-US" sz="2400" dirty="0" smtClean="0"/>
          </a:p>
          <a:p>
            <a:pPr eaLnBrk="1" hangingPunct="1">
              <a:lnSpc>
                <a:spcPct val="70000"/>
              </a:lnSpc>
            </a:pPr>
            <a:r>
              <a:rPr lang="en-US" sz="2400" b="1" dirty="0" smtClean="0"/>
              <a:t>CARE</a:t>
            </a:r>
            <a:r>
              <a:rPr lang="en-US" sz="2400" dirty="0" smtClean="0"/>
              <a:t> &amp; </a:t>
            </a:r>
            <a:r>
              <a:rPr lang="en-US" sz="2400" b="1" dirty="0" smtClean="0"/>
              <a:t>Winrock </a:t>
            </a:r>
            <a:r>
              <a:rPr lang="en-US" sz="2400" dirty="0" smtClean="0"/>
              <a:t>–core </a:t>
            </a:r>
            <a:r>
              <a:rPr lang="en-US" sz="2400" dirty="0" err="1" smtClean="0"/>
              <a:t>subrecipients</a:t>
            </a:r>
            <a:endParaRPr lang="en-US" sz="2400" dirty="0" smtClean="0"/>
          </a:p>
          <a:p>
            <a:pPr eaLnBrk="1" hangingPunct="1">
              <a:lnSpc>
                <a:spcPct val="70000"/>
              </a:lnSpc>
            </a:pPr>
            <a:endParaRPr lang="en-US" sz="2400" dirty="0" smtClean="0"/>
          </a:p>
          <a:p>
            <a:pPr eaLnBrk="1" hangingPunct="1">
              <a:lnSpc>
                <a:spcPct val="70000"/>
              </a:lnSpc>
            </a:pPr>
            <a:r>
              <a:rPr lang="en-US" sz="2400" dirty="0" smtClean="0"/>
              <a:t>Resource partners </a:t>
            </a:r>
          </a:p>
          <a:p>
            <a:pPr lvl="1" eaLnBrk="1" hangingPunct="1">
              <a:lnSpc>
                <a:spcPct val="70000"/>
              </a:lnSpc>
            </a:pPr>
            <a:r>
              <a:rPr lang="en-US" dirty="0" smtClean="0"/>
              <a:t>Field Implementation</a:t>
            </a:r>
          </a:p>
          <a:p>
            <a:pPr lvl="1" eaLnBrk="1" hangingPunct="1">
              <a:lnSpc>
                <a:spcPct val="70000"/>
              </a:lnSpc>
            </a:pPr>
            <a:r>
              <a:rPr lang="en-US" dirty="0" smtClean="0"/>
              <a:t>Knowledge management</a:t>
            </a:r>
          </a:p>
          <a:p>
            <a:pPr lvl="1" eaLnBrk="1" hangingPunct="1">
              <a:lnSpc>
                <a:spcPct val="70000"/>
              </a:lnSpc>
            </a:pPr>
            <a:r>
              <a:rPr lang="en-US" dirty="0" smtClean="0"/>
              <a:t>Innovation and OR</a:t>
            </a:r>
          </a:p>
          <a:p>
            <a:pPr lvl="1" eaLnBrk="1" hangingPunct="1">
              <a:lnSpc>
                <a:spcPct val="70000"/>
              </a:lnSpc>
            </a:pPr>
            <a:r>
              <a:rPr lang="en-US" dirty="0" smtClean="0"/>
              <a:t>Finance</a:t>
            </a:r>
          </a:p>
          <a:p>
            <a:pPr lvl="1" eaLnBrk="1" hangingPunct="1">
              <a:lnSpc>
                <a:spcPct val="70000"/>
              </a:lnSpc>
            </a:pPr>
            <a:r>
              <a:rPr lang="en-US" dirty="0" smtClean="0"/>
              <a:t>PPP</a:t>
            </a:r>
          </a:p>
          <a:p>
            <a:pPr lvl="1" eaLnBrk="1" hangingPunct="1">
              <a:lnSpc>
                <a:spcPct val="70000"/>
              </a:lnSpc>
              <a:buNone/>
            </a:pPr>
            <a:endParaRPr lang="en-US" dirty="0" smtClean="0"/>
          </a:p>
          <a:p>
            <a:pPr eaLnBrk="1" hangingPunct="1">
              <a:lnSpc>
                <a:spcPct val="70000"/>
              </a:lnSpc>
            </a:pPr>
            <a:r>
              <a:rPr lang="en-US" sz="2400" dirty="0" smtClean="0"/>
              <a:t>Collaborating Organizations</a:t>
            </a:r>
          </a:p>
          <a:p>
            <a:pPr eaLnBrk="1" hangingPunct="1">
              <a:lnSpc>
                <a:spcPct val="70000"/>
              </a:lnSpc>
              <a:buNone/>
            </a:pPr>
            <a:endParaRPr lang="en-US" sz="2400" dirty="0" smtClean="0"/>
          </a:p>
          <a:p>
            <a:pPr eaLnBrk="1" hangingPunct="1">
              <a:lnSpc>
                <a:spcPct val="70000"/>
              </a:lnSpc>
            </a:pPr>
            <a:r>
              <a:rPr lang="en-US" sz="2400" dirty="0" smtClean="0"/>
              <a:t>Local and Regional Partners</a:t>
            </a:r>
            <a:endParaRPr lang="en-US" sz="2400" b="1" dirty="0" smtClean="0">
              <a:solidFill>
                <a:srgbClr val="FF6600"/>
              </a:solidFill>
            </a:endParaRPr>
          </a:p>
          <a:p>
            <a:pPr lvl="1" eaLnBrk="1" hangingPunct="1">
              <a:lnSpc>
                <a:spcPct val="70000"/>
              </a:lnSpc>
            </a:pPr>
            <a:endParaRPr lang="en-US" sz="2000" dirty="0" smtClean="0"/>
          </a:p>
          <a:p>
            <a:pPr eaLnBrk="1" hangingPunct="1">
              <a:lnSpc>
                <a:spcPct val="70000"/>
              </a:lnSpc>
            </a:pPr>
            <a:endParaRPr lang="en-US" sz="2200" dirty="0" smtClean="0"/>
          </a:p>
          <a:p>
            <a:pPr eaLnBrk="1" hangingPunct="1">
              <a:lnSpc>
                <a:spcPct val="70000"/>
              </a:lnSpc>
            </a:pPr>
            <a:endParaRPr lang="en-US" sz="22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704850"/>
            <a:ext cx="8229600" cy="742950"/>
          </a:xfrm>
        </p:spPr>
        <p:txBody>
          <a:bodyPr/>
          <a:lstStyle/>
          <a:p>
            <a:pPr eaLnBrk="1" hangingPunct="1"/>
            <a:r>
              <a:rPr lang="en-US" b="1" dirty="0" smtClean="0"/>
              <a:t>Project Staff</a:t>
            </a:r>
          </a:p>
        </p:txBody>
      </p:sp>
      <p:sp>
        <p:nvSpPr>
          <p:cNvPr id="38915" name="Content Placeholder 2"/>
          <p:cNvSpPr>
            <a:spLocks noGrp="1"/>
          </p:cNvSpPr>
          <p:nvPr>
            <p:ph idx="1"/>
          </p:nvPr>
        </p:nvSpPr>
        <p:spPr>
          <a:xfrm>
            <a:off x="457200" y="1447801"/>
            <a:ext cx="8229600" cy="4876800"/>
          </a:xfrm>
        </p:spPr>
        <p:txBody>
          <a:bodyPr/>
          <a:lstStyle/>
          <a:p>
            <a:pPr eaLnBrk="1" hangingPunct="1">
              <a:lnSpc>
                <a:spcPct val="80000"/>
              </a:lnSpc>
              <a:buFont typeface="Wingdings 2" charset="2"/>
              <a:buNone/>
            </a:pPr>
            <a:r>
              <a:rPr lang="en-US" sz="2400" dirty="0" smtClean="0"/>
              <a:t>Small core HQ staff housed at AED:</a:t>
            </a:r>
          </a:p>
          <a:p>
            <a:pPr eaLnBrk="1" hangingPunct="1">
              <a:lnSpc>
                <a:spcPct val="80000"/>
              </a:lnSpc>
              <a:buFont typeface="Wingdings 2" charset="2"/>
              <a:buNone/>
            </a:pPr>
            <a:endParaRPr lang="en-US" sz="2400" dirty="0" smtClean="0"/>
          </a:p>
          <a:p>
            <a:pPr lvl="1" eaLnBrk="1" hangingPunct="1">
              <a:lnSpc>
                <a:spcPct val="80000"/>
              </a:lnSpc>
            </a:pPr>
            <a:r>
              <a:rPr lang="en-US" dirty="0" smtClean="0"/>
              <a:t>AED Officer in Charge:  Mark </a:t>
            </a:r>
            <a:r>
              <a:rPr lang="en-US" dirty="0" err="1" smtClean="0"/>
              <a:t>Rasmuson</a:t>
            </a:r>
            <a:endParaRPr lang="en-US" dirty="0" smtClean="0"/>
          </a:p>
          <a:p>
            <a:pPr lvl="1" eaLnBrk="1" hangingPunct="1">
              <a:lnSpc>
                <a:spcPct val="80000"/>
              </a:lnSpc>
            </a:pPr>
            <a:r>
              <a:rPr lang="en-US" dirty="0" smtClean="0"/>
              <a:t>Project Director**:  Sandy </a:t>
            </a:r>
            <a:r>
              <a:rPr lang="en-US" dirty="0" err="1" smtClean="0"/>
              <a:t>Callier</a:t>
            </a:r>
            <a:r>
              <a:rPr lang="en-US" dirty="0" smtClean="0"/>
              <a:t>  </a:t>
            </a:r>
          </a:p>
          <a:p>
            <a:pPr lvl="1" eaLnBrk="1" hangingPunct="1">
              <a:lnSpc>
                <a:spcPct val="80000"/>
              </a:lnSpc>
            </a:pPr>
            <a:r>
              <a:rPr lang="en-US" dirty="0" smtClean="0"/>
              <a:t>Deputy Director**:  Ed Perry </a:t>
            </a:r>
          </a:p>
          <a:p>
            <a:pPr lvl="1" eaLnBrk="1" hangingPunct="1">
              <a:lnSpc>
                <a:spcPct val="80000"/>
              </a:lnSpc>
            </a:pPr>
            <a:r>
              <a:rPr lang="en-US" dirty="0" smtClean="0"/>
              <a:t>Technology &amp; Innovation Specialist**:  Mike </a:t>
            </a:r>
            <a:r>
              <a:rPr lang="en-US" dirty="0" err="1" smtClean="0"/>
              <a:t>Pezone</a:t>
            </a:r>
            <a:r>
              <a:rPr lang="en-US" dirty="0" smtClean="0"/>
              <a:t> </a:t>
            </a:r>
          </a:p>
          <a:p>
            <a:pPr lvl="1" eaLnBrk="1" hangingPunct="1">
              <a:lnSpc>
                <a:spcPct val="80000"/>
              </a:lnSpc>
            </a:pPr>
            <a:r>
              <a:rPr lang="en-US" dirty="0" smtClean="0"/>
              <a:t>Behavior Change Specialist**:  Julia Rosenbaum </a:t>
            </a:r>
          </a:p>
          <a:p>
            <a:pPr lvl="1" eaLnBrk="1" hangingPunct="1">
              <a:lnSpc>
                <a:spcPct val="80000"/>
              </a:lnSpc>
            </a:pPr>
            <a:r>
              <a:rPr lang="en-US" dirty="0" smtClean="0"/>
              <a:t>Knowledge Management Specialist**: Patricia </a:t>
            </a:r>
            <a:r>
              <a:rPr lang="en-US" dirty="0" err="1" smtClean="0"/>
              <a:t>Mantey</a:t>
            </a:r>
            <a:endParaRPr lang="en-US" dirty="0" smtClean="0"/>
          </a:p>
          <a:p>
            <a:pPr lvl="1" eaLnBrk="1" hangingPunct="1">
              <a:lnSpc>
                <a:spcPct val="80000"/>
              </a:lnSpc>
            </a:pPr>
            <a:r>
              <a:rPr lang="en-US" dirty="0" smtClean="0"/>
              <a:t> WASH Specialist*:  TBD  </a:t>
            </a:r>
          </a:p>
          <a:p>
            <a:pPr lvl="1" eaLnBrk="1" hangingPunct="1">
              <a:lnSpc>
                <a:spcPct val="80000"/>
              </a:lnSpc>
            </a:pPr>
            <a:r>
              <a:rPr lang="en-US" dirty="0" smtClean="0"/>
              <a:t>IAQ Specialist:  Elisa Derby </a:t>
            </a:r>
          </a:p>
          <a:p>
            <a:pPr lvl="1" eaLnBrk="1" hangingPunct="1">
              <a:lnSpc>
                <a:spcPct val="80000"/>
              </a:lnSpc>
            </a:pPr>
            <a:r>
              <a:rPr lang="en-US" dirty="0" smtClean="0"/>
              <a:t>M&amp;E /OR Specialist:  Orlando Hernandez </a:t>
            </a:r>
          </a:p>
          <a:p>
            <a:pPr lvl="1" eaLnBrk="1" hangingPunct="1">
              <a:lnSpc>
                <a:spcPct val="80000"/>
              </a:lnSpc>
            </a:pPr>
            <a:r>
              <a:rPr lang="en-US" dirty="0" smtClean="0"/>
              <a:t>Public Private Partnerships Specialist: Camille </a:t>
            </a:r>
            <a:r>
              <a:rPr lang="en-US" dirty="0" err="1" smtClean="0"/>
              <a:t>Saade</a:t>
            </a:r>
            <a:r>
              <a:rPr lang="en-US" dirty="0" smtClean="0"/>
              <a:t> </a:t>
            </a:r>
          </a:p>
          <a:p>
            <a:pPr lvl="1" eaLnBrk="1" hangingPunct="1">
              <a:lnSpc>
                <a:spcPct val="80000"/>
              </a:lnSpc>
            </a:pPr>
            <a:r>
              <a:rPr lang="en-US" dirty="0" smtClean="0"/>
              <a:t>Operations Officer:  Anne </a:t>
            </a:r>
            <a:r>
              <a:rPr lang="en-US" dirty="0" err="1" smtClean="0"/>
              <a:t>Starkweather</a:t>
            </a:r>
            <a:r>
              <a:rPr lang="en-US" dirty="0" smtClean="0"/>
              <a:t> </a:t>
            </a:r>
          </a:p>
          <a:p>
            <a:pPr lvl="1" eaLnBrk="1" hangingPunct="1">
              <a:lnSpc>
                <a:spcPct val="80000"/>
              </a:lnSpc>
            </a:pPr>
            <a:r>
              <a:rPr lang="en-US" dirty="0" smtClean="0"/>
              <a:t>Finance Manager:  Francisco </a:t>
            </a:r>
            <a:r>
              <a:rPr lang="en-US" dirty="0" err="1" smtClean="0"/>
              <a:t>Sequeira</a:t>
            </a:r>
            <a:r>
              <a:rPr lang="en-US" dirty="0" smtClean="0"/>
              <a:t> </a:t>
            </a:r>
          </a:p>
          <a:p>
            <a:pPr lvl="1" eaLnBrk="1" hangingPunct="1">
              <a:lnSpc>
                <a:spcPct val="80000"/>
              </a:lnSpc>
            </a:pPr>
            <a:endParaRPr lang="en-US" sz="1800" dirty="0" smtClean="0"/>
          </a:p>
          <a:p>
            <a:pPr lvl="1" eaLnBrk="1" hangingPunct="1">
              <a:lnSpc>
                <a:spcPct val="80000"/>
              </a:lnSpc>
            </a:pPr>
            <a:endParaRPr lang="en-US" sz="1800" dirty="0" smtClean="0"/>
          </a:p>
          <a:p>
            <a:pPr lvl="1" eaLnBrk="1" hangingPunct="1">
              <a:lnSpc>
                <a:spcPct val="80000"/>
              </a:lnSpc>
            </a:pPr>
            <a:endParaRPr lang="en-US" sz="1800" dirty="0" smtClean="0"/>
          </a:p>
          <a:p>
            <a:pPr lvl="1" eaLnBrk="1" hangingPunct="1">
              <a:lnSpc>
                <a:spcPct val="80000"/>
              </a:lnSpc>
            </a:pPr>
            <a:endParaRPr lang="en-US" sz="1800" dirty="0" smtClean="0"/>
          </a:p>
          <a:p>
            <a:pPr lvl="1" eaLnBrk="1" hangingPunct="1">
              <a:lnSpc>
                <a:spcPct val="80000"/>
              </a:lnSpc>
            </a:pPr>
            <a:endParaRPr lang="en-US" sz="1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533400"/>
            <a:ext cx="8229600" cy="990600"/>
          </a:xfrm>
        </p:spPr>
        <p:txBody>
          <a:bodyPr/>
          <a:lstStyle/>
          <a:p>
            <a:pPr eaLnBrk="1" hangingPunct="1"/>
            <a:r>
              <a:rPr lang="en-US" b="1" dirty="0" smtClean="0"/>
              <a:t>Proposed Operating Principles</a:t>
            </a:r>
          </a:p>
        </p:txBody>
      </p:sp>
      <p:sp>
        <p:nvSpPr>
          <p:cNvPr id="39939" name="Content Placeholder 2"/>
          <p:cNvSpPr>
            <a:spLocks noGrp="1"/>
          </p:cNvSpPr>
          <p:nvPr>
            <p:ph idx="1"/>
          </p:nvPr>
        </p:nvSpPr>
        <p:spPr>
          <a:xfrm>
            <a:off x="228600" y="1600200"/>
            <a:ext cx="8534400" cy="4876801"/>
          </a:xfrm>
        </p:spPr>
        <p:txBody>
          <a:bodyPr/>
          <a:lstStyle/>
          <a:p>
            <a:pPr eaLnBrk="1" hangingPunct="1">
              <a:spcBef>
                <a:spcPts val="0"/>
              </a:spcBef>
            </a:pPr>
            <a:r>
              <a:rPr lang="en-US" sz="2200" dirty="0" smtClean="0"/>
              <a:t>Shared project team identity [leave corporate identity at the door]</a:t>
            </a:r>
          </a:p>
          <a:p>
            <a:pPr eaLnBrk="1" hangingPunct="1">
              <a:spcBef>
                <a:spcPts val="0"/>
              </a:spcBef>
            </a:pPr>
            <a:r>
              <a:rPr lang="en-US" sz="2200" dirty="0" smtClean="0"/>
              <a:t>Commitment to shared vision and overall strategy</a:t>
            </a:r>
          </a:p>
          <a:p>
            <a:pPr eaLnBrk="1" hangingPunct="1">
              <a:spcBef>
                <a:spcPts val="0"/>
              </a:spcBef>
            </a:pPr>
            <a:r>
              <a:rPr lang="en-US" sz="2200" dirty="0" smtClean="0"/>
              <a:t>Focus on technical quality</a:t>
            </a:r>
          </a:p>
          <a:p>
            <a:pPr eaLnBrk="1" hangingPunct="1">
              <a:spcBef>
                <a:spcPts val="0"/>
              </a:spcBef>
            </a:pPr>
            <a:r>
              <a:rPr lang="en-US" sz="2200" dirty="0" smtClean="0"/>
              <a:t>Regular communications; active seeking &amp; sharing of information</a:t>
            </a:r>
          </a:p>
          <a:p>
            <a:pPr eaLnBrk="1" hangingPunct="1">
              <a:spcBef>
                <a:spcPts val="0"/>
              </a:spcBef>
            </a:pPr>
            <a:r>
              <a:rPr lang="en-US" sz="2200" dirty="0" smtClean="0"/>
              <a:t>Clarity and flexibility of organizational and team roles—overlaps are preferable to gaps</a:t>
            </a:r>
          </a:p>
          <a:p>
            <a:pPr eaLnBrk="1" hangingPunct="1">
              <a:spcBef>
                <a:spcPts val="0"/>
              </a:spcBef>
            </a:pPr>
            <a:r>
              <a:rPr lang="en-US" sz="2200" dirty="0" smtClean="0"/>
              <a:t>Integrate WASH and IAQ to take advantage of commonalities &amp; cross learning</a:t>
            </a:r>
          </a:p>
          <a:p>
            <a:pPr eaLnBrk="1" hangingPunct="1">
              <a:spcBef>
                <a:spcPts val="0"/>
              </a:spcBef>
            </a:pPr>
            <a:r>
              <a:rPr lang="en-US" sz="2200" dirty="0" smtClean="0"/>
              <a:t>Recognize and build on partners’ in-country presence</a:t>
            </a:r>
          </a:p>
          <a:p>
            <a:pPr eaLnBrk="1" hangingPunct="1">
              <a:spcBef>
                <a:spcPts val="0"/>
              </a:spcBef>
            </a:pPr>
            <a:r>
              <a:rPr lang="en-US" sz="2200" dirty="0" smtClean="0"/>
              <a:t>Flexibility and transparency in responding to opportunities</a:t>
            </a:r>
          </a:p>
          <a:p>
            <a:pPr eaLnBrk="1" hangingPunct="1">
              <a:spcBef>
                <a:spcPts val="0"/>
              </a:spcBef>
            </a:pPr>
            <a:r>
              <a:rPr lang="en-US" sz="2200" dirty="0" smtClean="0"/>
              <a:t>Client responsiveness</a:t>
            </a:r>
          </a:p>
          <a:p>
            <a:pPr eaLnBrk="1" hangingPunct="1">
              <a:spcBef>
                <a:spcPts val="0"/>
              </a:spcBef>
            </a:pPr>
            <a:r>
              <a:rPr lang="en-US" sz="2200" dirty="0" smtClean="0"/>
              <a:t>Systematic and creative in identifying cost share:  a team responsibility</a:t>
            </a:r>
            <a:endParaRPr lang="en-US" sz="22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447800"/>
          </a:xfrm>
        </p:spPr>
        <p:txBody>
          <a:bodyPr rtlCol="0">
            <a:normAutofit fontScale="90000"/>
          </a:bodyPr>
          <a:lstStyle/>
          <a:p>
            <a:pPr eaLnBrk="1" fontAlgn="auto" hangingPunct="1">
              <a:spcAft>
                <a:spcPts val="0"/>
              </a:spcAft>
              <a:defRPr/>
            </a:pPr>
            <a:r>
              <a:rPr lang="en-US" b="1" dirty="0" smtClean="0">
                <a:ea typeface="+mj-ea"/>
                <a:cs typeface="+mj-cs"/>
              </a:rPr>
              <a:t>Internal Communications: </a:t>
            </a:r>
            <a:br>
              <a:rPr lang="en-US" b="1" dirty="0" smtClean="0">
                <a:ea typeface="+mj-ea"/>
                <a:cs typeface="+mj-cs"/>
              </a:rPr>
            </a:br>
            <a:endParaRPr lang="en-US" b="1" dirty="0" smtClean="0">
              <a:ea typeface="+mj-ea"/>
              <a:cs typeface="+mj-cs"/>
            </a:endParaRPr>
          </a:p>
        </p:txBody>
      </p:sp>
      <p:sp>
        <p:nvSpPr>
          <p:cNvPr id="40963" name="Content Placeholder 2"/>
          <p:cNvSpPr>
            <a:spLocks noGrp="1"/>
          </p:cNvSpPr>
          <p:nvPr>
            <p:ph idx="1"/>
          </p:nvPr>
        </p:nvSpPr>
        <p:spPr>
          <a:xfrm>
            <a:off x="457200" y="1524001"/>
            <a:ext cx="8229600" cy="4800600"/>
          </a:xfrm>
        </p:spPr>
        <p:txBody>
          <a:bodyPr/>
          <a:lstStyle/>
          <a:p>
            <a:pPr eaLnBrk="1" hangingPunct="1"/>
            <a:r>
              <a:rPr lang="en-US" dirty="0" smtClean="0"/>
              <a:t>Project updates [monthly  e-newsletter;  other?] </a:t>
            </a:r>
          </a:p>
          <a:p>
            <a:pPr eaLnBrk="1" hangingPunct="1"/>
            <a:r>
              <a:rPr lang="en-US" dirty="0" smtClean="0"/>
              <a:t>Announcing new opportunities</a:t>
            </a:r>
          </a:p>
          <a:p>
            <a:pPr eaLnBrk="1" hangingPunct="1"/>
            <a:r>
              <a:rPr lang="en-US" dirty="0" smtClean="0"/>
              <a:t>Proposing opportunities</a:t>
            </a:r>
          </a:p>
          <a:p>
            <a:pPr eaLnBrk="1" hangingPunct="1"/>
            <a:r>
              <a:rPr lang="en-US" dirty="0" smtClean="0"/>
              <a:t>Activity or country specific communication--decentralized  </a:t>
            </a:r>
          </a:p>
          <a:p>
            <a:pPr eaLnBrk="1" hangingPunct="1"/>
            <a:r>
              <a:rPr lang="en-US" dirty="0" smtClean="0"/>
              <a:t>Other needs for information sharing, communications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304800"/>
            <a:ext cx="8229600" cy="1371600"/>
          </a:xfrm>
        </p:spPr>
        <p:txBody>
          <a:bodyPr/>
          <a:lstStyle/>
          <a:p>
            <a:pPr eaLnBrk="1" hangingPunct="1"/>
            <a:r>
              <a:rPr lang="en-US" b="1" dirty="0" smtClean="0"/>
              <a:t>External Communications   </a:t>
            </a:r>
          </a:p>
        </p:txBody>
      </p:sp>
      <p:sp>
        <p:nvSpPr>
          <p:cNvPr id="43011" name="Content Placeholder 2"/>
          <p:cNvSpPr>
            <a:spLocks noGrp="1"/>
          </p:cNvSpPr>
          <p:nvPr>
            <p:ph idx="1"/>
          </p:nvPr>
        </p:nvSpPr>
        <p:spPr/>
        <p:txBody>
          <a:bodyPr/>
          <a:lstStyle/>
          <a:p>
            <a:pPr eaLnBrk="1" hangingPunct="1"/>
            <a:r>
              <a:rPr lang="en-US" dirty="0" smtClean="0"/>
              <a:t> USAID/HQ</a:t>
            </a:r>
          </a:p>
          <a:p>
            <a:pPr eaLnBrk="1" hangingPunct="1"/>
            <a:r>
              <a:rPr lang="en-US" dirty="0" smtClean="0"/>
              <a:t>Country Missions</a:t>
            </a:r>
          </a:p>
          <a:p>
            <a:pPr eaLnBrk="1" hangingPunct="1"/>
            <a:r>
              <a:rPr lang="en-US" dirty="0" smtClean="0"/>
              <a:t>Among Partners</a:t>
            </a:r>
          </a:p>
          <a:p>
            <a:pPr eaLnBrk="1" hangingPunct="1"/>
            <a:r>
              <a:rPr lang="en-US" dirty="0" smtClean="0"/>
              <a:t>Other USG agencies, int’l. agencies, foundations, bilateral &amp; other donors; private sector, NGOs, etc.</a:t>
            </a:r>
          </a:p>
          <a:p>
            <a:pPr eaLnBrk="1" hangingPunct="1"/>
            <a:r>
              <a:rPr lang="en-US" dirty="0" smtClean="0"/>
              <a:t>HC governments, local partners etc.</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1295400"/>
            <a:ext cx="7772400" cy="609600"/>
          </a:xfrm>
        </p:spPr>
        <p:txBody>
          <a:bodyPr>
            <a:normAutofit fontScale="90000"/>
          </a:bodyPr>
          <a:lstStyle/>
          <a:p>
            <a:pPr eaLnBrk="1" hangingPunct="1"/>
            <a:r>
              <a:rPr lang="en-US" sz="3600" smtClean="0"/>
              <a:t>HIP….</a:t>
            </a:r>
            <a:br>
              <a:rPr lang="en-US" sz="3600" smtClean="0"/>
            </a:br>
            <a:endParaRPr lang="en-US" sz="1300" smtClean="0"/>
          </a:p>
        </p:txBody>
      </p:sp>
      <p:sp>
        <p:nvSpPr>
          <p:cNvPr id="17411" name="Rectangle 3"/>
          <p:cNvSpPr>
            <a:spLocks noGrp="1" noChangeArrowheads="1"/>
          </p:cNvSpPr>
          <p:nvPr>
            <p:ph type="body" sz="half" idx="1"/>
          </p:nvPr>
        </p:nvSpPr>
        <p:spPr>
          <a:xfrm>
            <a:off x="2286000" y="609600"/>
            <a:ext cx="5791200" cy="2819400"/>
          </a:xfrm>
        </p:spPr>
        <p:txBody>
          <a:bodyPr/>
          <a:lstStyle/>
          <a:p>
            <a:pPr eaLnBrk="1" hangingPunct="1">
              <a:spcBef>
                <a:spcPts val="900"/>
              </a:spcBef>
            </a:pPr>
            <a:r>
              <a:rPr lang="en-US" sz="2400" dirty="0" smtClean="0"/>
              <a:t>A </a:t>
            </a:r>
            <a:r>
              <a:rPr lang="en-US" sz="2400" b="1" dirty="0" smtClean="0"/>
              <a:t>6-year USAID-funded </a:t>
            </a:r>
            <a:r>
              <a:rPr lang="en-US" sz="2400" dirty="0" smtClean="0"/>
              <a:t>project (until Sept. 2010) led by </a:t>
            </a:r>
            <a:r>
              <a:rPr lang="en-US" sz="2400" b="1" dirty="0" smtClean="0"/>
              <a:t>AED</a:t>
            </a:r>
            <a:r>
              <a:rPr lang="en-US" sz="2400" dirty="0" smtClean="0"/>
              <a:t>, partnered with </a:t>
            </a:r>
            <a:r>
              <a:rPr lang="en-US" sz="2400" b="1" dirty="0" smtClean="0"/>
              <a:t>ARD</a:t>
            </a:r>
            <a:r>
              <a:rPr lang="en-US" sz="2400" dirty="0" smtClean="0"/>
              <a:t>, The </a:t>
            </a:r>
            <a:r>
              <a:rPr lang="en-US" sz="2400" b="1" dirty="0" err="1" smtClean="0"/>
              <a:t>Manoff</a:t>
            </a:r>
            <a:r>
              <a:rPr lang="en-US" sz="2400" b="1" dirty="0" smtClean="0"/>
              <a:t> Group</a:t>
            </a:r>
            <a:r>
              <a:rPr lang="en-US" sz="2400" dirty="0" smtClean="0"/>
              <a:t>, </a:t>
            </a:r>
            <a:r>
              <a:rPr lang="en-US" sz="2400" b="1" dirty="0" smtClean="0"/>
              <a:t>IRC</a:t>
            </a:r>
            <a:r>
              <a:rPr lang="en-US" sz="2400" dirty="0" smtClean="0"/>
              <a:t> International Water and Sanitation Centre</a:t>
            </a:r>
          </a:p>
          <a:p>
            <a:pPr eaLnBrk="1" hangingPunct="1">
              <a:spcBef>
                <a:spcPts val="900"/>
              </a:spcBef>
            </a:pPr>
            <a:r>
              <a:rPr lang="en-US" sz="2400" dirty="0" smtClean="0"/>
              <a:t>Aimed at reducing diarrheal disease and improving child survival through </a:t>
            </a:r>
            <a:r>
              <a:rPr lang="en-US" sz="2400" b="1" dirty="0" smtClean="0"/>
              <a:t>3 key hygiene practices</a:t>
            </a:r>
          </a:p>
          <a:p>
            <a:pPr marL="342900" lvl="1" indent="-342900" eaLnBrk="1" hangingPunct="1">
              <a:buFontTx/>
              <a:buChar char="•"/>
            </a:pPr>
            <a:endParaRPr lang="en-US" dirty="0" smtClean="0"/>
          </a:p>
        </p:txBody>
      </p:sp>
      <p:pic>
        <p:nvPicPr>
          <p:cNvPr id="17412" name="Picture 4" descr="RONDA 4 - 7"/>
          <p:cNvPicPr>
            <a:picLocks noChangeAspect="1" noChangeArrowheads="1"/>
          </p:cNvPicPr>
          <p:nvPr/>
        </p:nvPicPr>
        <p:blipFill>
          <a:blip r:embed="rId3" cstate="print"/>
          <a:srcRect/>
          <a:stretch>
            <a:fillRect/>
          </a:stretch>
        </p:blipFill>
        <p:spPr bwMode="auto">
          <a:xfrm>
            <a:off x="3810000" y="3876675"/>
            <a:ext cx="2057400" cy="2828925"/>
          </a:xfrm>
          <a:prstGeom prst="rect">
            <a:avLst/>
          </a:prstGeom>
          <a:noFill/>
          <a:ln w="9525">
            <a:noFill/>
            <a:miter lim="800000"/>
            <a:headEnd/>
            <a:tailEnd/>
          </a:ln>
        </p:spPr>
      </p:pic>
      <p:pic>
        <p:nvPicPr>
          <p:cNvPr id="17413" name="Picture 9" descr="teaching improved practices.JPG"/>
          <p:cNvPicPr>
            <a:picLocks noChangeAspect="1"/>
          </p:cNvPicPr>
          <p:nvPr/>
        </p:nvPicPr>
        <p:blipFill>
          <a:blip r:embed="rId4" cstate="print"/>
          <a:srcRect t="2779" r="-3703"/>
          <a:stretch>
            <a:fillRect/>
          </a:stretch>
        </p:blipFill>
        <p:spPr bwMode="auto">
          <a:xfrm>
            <a:off x="6400800" y="3886200"/>
            <a:ext cx="2255838" cy="2819400"/>
          </a:xfrm>
          <a:prstGeom prst="rect">
            <a:avLst/>
          </a:prstGeom>
          <a:noFill/>
          <a:ln w="9525">
            <a:noFill/>
            <a:miter lim="800000"/>
            <a:headEnd/>
            <a:tailEnd/>
          </a:ln>
        </p:spPr>
      </p:pic>
      <p:pic>
        <p:nvPicPr>
          <p:cNvPr id="17414" name="Picture 11" descr="EPP - Children washing hands (2).jpg"/>
          <p:cNvPicPr>
            <a:picLocks noChangeAspect="1"/>
          </p:cNvPicPr>
          <p:nvPr/>
        </p:nvPicPr>
        <p:blipFill>
          <a:blip r:embed="rId5" cstate="print"/>
          <a:srcRect/>
          <a:stretch>
            <a:fillRect/>
          </a:stretch>
        </p:blipFill>
        <p:spPr bwMode="auto">
          <a:xfrm>
            <a:off x="1219200" y="3886200"/>
            <a:ext cx="2000250" cy="28321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533400"/>
            <a:ext cx="7910512" cy="609600"/>
          </a:xfrm>
        </p:spPr>
        <p:txBody>
          <a:bodyPr>
            <a:noAutofit/>
          </a:bodyPr>
          <a:lstStyle/>
          <a:p>
            <a:pPr marL="838200" indent="-838200" eaLnBrk="1" fontAlgn="auto" hangingPunct="1">
              <a:spcAft>
                <a:spcPts val="0"/>
              </a:spcAft>
              <a:defRPr/>
            </a:pPr>
            <a:r>
              <a:rPr lang="en-US" sz="3200" b="1" dirty="0" smtClean="0">
                <a:solidFill>
                  <a:srgbClr val="002060"/>
                </a:solidFill>
                <a:ea typeface="+mj-ea"/>
                <a:cs typeface="+mj-cs"/>
              </a:rPr>
              <a:t>       The Hygiene Improvement Framework</a:t>
            </a:r>
          </a:p>
        </p:txBody>
      </p:sp>
      <p:grpSp>
        <p:nvGrpSpPr>
          <p:cNvPr id="19459" name="Group 3"/>
          <p:cNvGrpSpPr>
            <a:grpSpLocks noChangeAspect="1"/>
          </p:cNvGrpSpPr>
          <p:nvPr/>
        </p:nvGrpSpPr>
        <p:grpSpPr bwMode="auto">
          <a:xfrm>
            <a:off x="1371600" y="1282700"/>
            <a:ext cx="6629400" cy="4864100"/>
            <a:chOff x="3202" y="172"/>
            <a:chExt cx="11698" cy="8826"/>
          </a:xfrm>
        </p:grpSpPr>
        <p:sp>
          <p:nvSpPr>
            <p:cNvPr id="19461" name="AutoShape 4"/>
            <p:cNvSpPr>
              <a:spLocks noChangeAspect="1" noChangeArrowheads="1" noTextEdit="1"/>
            </p:cNvSpPr>
            <p:nvPr/>
          </p:nvSpPr>
          <p:spPr bwMode="auto">
            <a:xfrm>
              <a:off x="3202" y="172"/>
              <a:ext cx="11698" cy="8823"/>
            </a:xfrm>
            <a:prstGeom prst="rect">
              <a:avLst/>
            </a:prstGeom>
            <a:noFill/>
            <a:ln w="9525">
              <a:solidFill>
                <a:srgbClr val="33CCCC"/>
              </a:solidFill>
              <a:miter lim="800000"/>
              <a:headEnd/>
              <a:tailEnd/>
            </a:ln>
          </p:spPr>
          <p:txBody>
            <a:bodyPr/>
            <a:lstStyle/>
            <a:p>
              <a:endParaRPr lang="en-US"/>
            </a:p>
          </p:txBody>
        </p:sp>
        <p:grpSp>
          <p:nvGrpSpPr>
            <p:cNvPr id="19462" name="Group 5"/>
            <p:cNvGrpSpPr>
              <a:grpSpLocks/>
            </p:cNvGrpSpPr>
            <p:nvPr/>
          </p:nvGrpSpPr>
          <p:grpSpPr bwMode="auto">
            <a:xfrm>
              <a:off x="8802" y="236"/>
              <a:ext cx="5505" cy="3374"/>
              <a:chOff x="2784" y="128"/>
              <a:chExt cx="2640" cy="1408"/>
            </a:xfrm>
          </p:grpSpPr>
          <p:sp>
            <p:nvSpPr>
              <p:cNvPr id="19476" name="Rectangle 6"/>
              <p:cNvSpPr>
                <a:spLocks noChangeArrowheads="1"/>
              </p:cNvSpPr>
              <p:nvPr/>
            </p:nvSpPr>
            <p:spPr bwMode="auto">
              <a:xfrm>
                <a:off x="2784" y="144"/>
                <a:ext cx="2640" cy="1392"/>
              </a:xfrm>
              <a:prstGeom prst="rect">
                <a:avLst/>
              </a:prstGeom>
              <a:noFill/>
              <a:ln w="12700">
                <a:noFill/>
                <a:miter lim="800000"/>
                <a:headEnd/>
                <a:tailEnd/>
              </a:ln>
            </p:spPr>
            <p:txBody>
              <a:bodyPr lIns="134880" tIns="67441" rIns="134880" bIns="67441" anchor="ctr"/>
              <a:lstStyle/>
              <a:p>
                <a:endParaRPr lang="en-US">
                  <a:latin typeface="Constantia" charset="0"/>
                </a:endParaRPr>
              </a:p>
            </p:txBody>
          </p:sp>
          <p:sp>
            <p:nvSpPr>
              <p:cNvPr id="19477" name="Text Box 7"/>
              <p:cNvSpPr txBox="1">
                <a:spLocks noChangeArrowheads="1"/>
              </p:cNvSpPr>
              <p:nvPr/>
            </p:nvSpPr>
            <p:spPr bwMode="auto">
              <a:xfrm>
                <a:off x="3709" y="128"/>
                <a:ext cx="1715" cy="1185"/>
              </a:xfrm>
              <a:prstGeom prst="rect">
                <a:avLst/>
              </a:prstGeom>
              <a:noFill/>
              <a:ln w="38100">
                <a:solidFill>
                  <a:srgbClr val="33CCCC"/>
                </a:solidFill>
                <a:miter lim="800000"/>
                <a:headEnd/>
                <a:tailEnd/>
              </a:ln>
            </p:spPr>
            <p:txBody>
              <a:bodyPr lIns="79101" tIns="39550" rIns="79101" bIns="39550" anchor="ctr"/>
              <a:lstStyle/>
              <a:p>
                <a:pPr marL="228600" indent="-103188"/>
                <a:endParaRPr lang="en-US" dirty="0">
                  <a:latin typeface="Constantia" charset="0"/>
                </a:endParaRPr>
              </a:p>
              <a:p>
                <a:pPr marL="228600" indent="-103188">
                  <a:buFontTx/>
                  <a:buChar char="•"/>
                </a:pPr>
                <a:r>
                  <a:rPr lang="en-US" sz="1400" b="1" dirty="0">
                    <a:latin typeface="Constantia" charset="0"/>
                    <a:cs typeface="Times New Roman" charset="0"/>
                  </a:rPr>
                  <a:t>Communication</a:t>
                </a:r>
              </a:p>
              <a:p>
                <a:pPr marL="228600" indent="-103188">
                  <a:buFontTx/>
                  <a:buChar char="•"/>
                </a:pPr>
                <a:r>
                  <a:rPr lang="en-US" sz="1400" b="1" dirty="0">
                    <a:latin typeface="Constantia" charset="0"/>
                    <a:cs typeface="Times New Roman" charset="0"/>
                  </a:rPr>
                  <a:t>Social mobilization</a:t>
                </a:r>
              </a:p>
              <a:p>
                <a:pPr marL="228600" indent="-103188">
                  <a:buFontTx/>
                  <a:buChar char="•"/>
                </a:pPr>
                <a:r>
                  <a:rPr lang="en-US" sz="1400" b="1" dirty="0">
                    <a:latin typeface="Constantia" charset="0"/>
                    <a:cs typeface="Times New Roman" charset="0"/>
                  </a:rPr>
                  <a:t>Community participation</a:t>
                </a:r>
              </a:p>
              <a:p>
                <a:pPr marL="228600" indent="-103188">
                  <a:buFontTx/>
                  <a:buChar char="•"/>
                </a:pPr>
                <a:r>
                  <a:rPr lang="en-US" sz="1400" b="1" dirty="0">
                    <a:latin typeface="Constantia" charset="0"/>
                    <a:cs typeface="Times New Roman" charset="0"/>
                  </a:rPr>
                  <a:t>Social marketing</a:t>
                </a:r>
              </a:p>
              <a:p>
                <a:pPr marL="228600" indent="-103188">
                  <a:buFontTx/>
                  <a:buChar char="•"/>
                </a:pPr>
                <a:r>
                  <a:rPr lang="en-US" sz="1400" b="1" dirty="0">
                    <a:latin typeface="Constantia" charset="0"/>
                    <a:cs typeface="Times New Roman" charset="0"/>
                  </a:rPr>
                  <a:t>Capacity building</a:t>
                </a:r>
                <a:endParaRPr lang="en-US" sz="1400" b="1" dirty="0">
                  <a:latin typeface="Constantia" charset="0"/>
                </a:endParaRPr>
              </a:p>
              <a:p>
                <a:pPr marL="228600" indent="-103188"/>
                <a:endParaRPr lang="en-US" sz="1200" dirty="0">
                  <a:latin typeface="Constantia" charset="0"/>
                </a:endParaRPr>
              </a:p>
            </p:txBody>
          </p:sp>
          <p:sp>
            <p:nvSpPr>
              <p:cNvPr id="19478" name="Rectangle 8"/>
              <p:cNvSpPr>
                <a:spLocks noChangeArrowheads="1"/>
              </p:cNvSpPr>
              <p:nvPr/>
            </p:nvSpPr>
            <p:spPr bwMode="auto">
              <a:xfrm>
                <a:off x="2784" y="144"/>
                <a:ext cx="925" cy="594"/>
              </a:xfrm>
              <a:prstGeom prst="rect">
                <a:avLst/>
              </a:prstGeom>
              <a:solidFill>
                <a:srgbClr val="33CCCC"/>
              </a:solidFill>
              <a:ln w="3175">
                <a:solidFill>
                  <a:srgbClr val="33CCCC"/>
                </a:solidFill>
                <a:miter lim="800000"/>
                <a:headEnd/>
                <a:tailEnd/>
              </a:ln>
            </p:spPr>
            <p:txBody>
              <a:bodyPr lIns="28346" tIns="41814" rIns="28346" bIns="41814" anchor="ctr"/>
              <a:lstStyle/>
              <a:p>
                <a:pPr algn="ctr"/>
                <a:r>
                  <a:rPr lang="en-US" sz="1400" b="1" dirty="0">
                    <a:latin typeface="Constantia" charset="0"/>
                    <a:cs typeface="Times New Roman" charset="0"/>
                  </a:rPr>
                  <a:t>Hygiene</a:t>
                </a:r>
              </a:p>
              <a:p>
                <a:pPr algn="ctr"/>
                <a:r>
                  <a:rPr lang="en-US" sz="1400" b="1" dirty="0">
                    <a:latin typeface="Constantia" charset="0"/>
                    <a:cs typeface="Times New Roman" charset="0"/>
                  </a:rPr>
                  <a:t>Promotion</a:t>
                </a:r>
                <a:endParaRPr lang="en-US" sz="1400" dirty="0">
                  <a:latin typeface="Constantia" charset="0"/>
                  <a:cs typeface="Times New Roman" charset="0"/>
                </a:endParaRPr>
              </a:p>
            </p:txBody>
          </p:sp>
        </p:grpSp>
        <p:cxnSp>
          <p:nvCxnSpPr>
            <p:cNvPr id="19463" name="AutoShape 9"/>
            <p:cNvCxnSpPr>
              <a:cxnSpLocks noChangeShapeType="1"/>
            </p:cNvCxnSpPr>
            <p:nvPr/>
          </p:nvCxnSpPr>
          <p:spPr bwMode="auto">
            <a:xfrm rot="5400000">
              <a:off x="10524" y="1939"/>
              <a:ext cx="531" cy="2804"/>
            </a:xfrm>
            <a:prstGeom prst="bentConnector3">
              <a:avLst>
                <a:gd name="adj1" fmla="val 53806"/>
              </a:avLst>
            </a:prstGeom>
            <a:noFill/>
            <a:ln w="38100">
              <a:solidFill>
                <a:srgbClr val="33CCCC"/>
              </a:solidFill>
              <a:miter lim="800000"/>
              <a:headEnd/>
              <a:tailEnd type="triangle" w="med" len="med"/>
            </a:ln>
          </p:spPr>
        </p:cxnSp>
        <p:cxnSp>
          <p:nvCxnSpPr>
            <p:cNvPr id="19464" name="AutoShape 10"/>
            <p:cNvCxnSpPr>
              <a:cxnSpLocks noChangeShapeType="1"/>
            </p:cNvCxnSpPr>
            <p:nvPr/>
          </p:nvCxnSpPr>
          <p:spPr bwMode="auto">
            <a:xfrm rot="16200000" flipH="1">
              <a:off x="7699" y="1940"/>
              <a:ext cx="524" cy="2795"/>
            </a:xfrm>
            <a:prstGeom prst="bentConnector3">
              <a:avLst>
                <a:gd name="adj1" fmla="val 53991"/>
              </a:avLst>
            </a:prstGeom>
            <a:noFill/>
            <a:ln w="38100">
              <a:solidFill>
                <a:srgbClr val="33CCCC"/>
              </a:solidFill>
              <a:miter lim="800000"/>
              <a:headEnd/>
              <a:tailEnd type="triangle" w="med" len="med"/>
            </a:ln>
          </p:spPr>
        </p:cxnSp>
        <p:cxnSp>
          <p:nvCxnSpPr>
            <p:cNvPr id="19465" name="AutoShape 11"/>
            <p:cNvCxnSpPr>
              <a:cxnSpLocks noChangeShapeType="1"/>
            </p:cNvCxnSpPr>
            <p:nvPr/>
          </p:nvCxnSpPr>
          <p:spPr bwMode="auto">
            <a:xfrm rot="5400000" flipH="1">
              <a:off x="9295" y="5605"/>
              <a:ext cx="360" cy="3"/>
            </a:xfrm>
            <a:prstGeom prst="bentConnector3">
              <a:avLst>
                <a:gd name="adj1" fmla="val 106810"/>
              </a:avLst>
            </a:prstGeom>
            <a:noFill/>
            <a:ln w="38100">
              <a:solidFill>
                <a:srgbClr val="33CCCC"/>
              </a:solidFill>
              <a:prstDash val="sysDot"/>
              <a:miter lim="800000"/>
              <a:headEnd/>
              <a:tailEnd type="triangle" w="med" len="med"/>
            </a:ln>
          </p:spPr>
        </p:cxnSp>
        <p:grpSp>
          <p:nvGrpSpPr>
            <p:cNvPr id="19466" name="Group 12"/>
            <p:cNvGrpSpPr>
              <a:grpSpLocks/>
            </p:cNvGrpSpPr>
            <p:nvPr/>
          </p:nvGrpSpPr>
          <p:grpSpPr bwMode="auto">
            <a:xfrm>
              <a:off x="3202" y="172"/>
              <a:ext cx="5605" cy="3444"/>
              <a:chOff x="96" y="98"/>
              <a:chExt cx="2688" cy="1438"/>
            </a:xfrm>
          </p:grpSpPr>
          <p:sp>
            <p:nvSpPr>
              <p:cNvPr id="19473" name="Rectangle 13"/>
              <p:cNvSpPr>
                <a:spLocks noChangeArrowheads="1"/>
              </p:cNvSpPr>
              <p:nvPr/>
            </p:nvSpPr>
            <p:spPr bwMode="auto">
              <a:xfrm>
                <a:off x="96" y="144"/>
                <a:ext cx="2640" cy="1392"/>
              </a:xfrm>
              <a:prstGeom prst="rect">
                <a:avLst/>
              </a:prstGeom>
              <a:noFill/>
              <a:ln w="12700">
                <a:noFill/>
                <a:miter lim="800000"/>
                <a:headEnd/>
                <a:tailEnd/>
              </a:ln>
            </p:spPr>
            <p:txBody>
              <a:bodyPr lIns="134880" tIns="67441" rIns="134880" bIns="67441" anchor="ctr"/>
              <a:lstStyle/>
              <a:p>
                <a:endParaRPr lang="en-US">
                  <a:latin typeface="Constantia" charset="0"/>
                </a:endParaRPr>
              </a:p>
            </p:txBody>
          </p:sp>
          <p:sp>
            <p:nvSpPr>
              <p:cNvPr id="19474" name="Text Box 14"/>
              <p:cNvSpPr txBox="1">
                <a:spLocks noChangeArrowheads="1"/>
              </p:cNvSpPr>
              <p:nvPr/>
            </p:nvSpPr>
            <p:spPr bwMode="auto">
              <a:xfrm>
                <a:off x="912" y="98"/>
                <a:ext cx="1872" cy="1270"/>
              </a:xfrm>
              <a:prstGeom prst="rect">
                <a:avLst/>
              </a:prstGeom>
              <a:noFill/>
              <a:ln w="38100">
                <a:solidFill>
                  <a:srgbClr val="33CCCC"/>
                </a:solidFill>
                <a:miter lim="800000"/>
                <a:headEnd/>
                <a:tailEnd/>
              </a:ln>
            </p:spPr>
            <p:txBody>
              <a:bodyPr lIns="79101" tIns="39550" rIns="79101" bIns="39550" anchor="ctr"/>
              <a:lstStyle/>
              <a:p>
                <a:pPr marL="228600" indent="-103188">
                  <a:buFontTx/>
                  <a:buChar char="•"/>
                  <a:tabLst>
                    <a:tab pos="228600" algn="l"/>
                  </a:tabLst>
                </a:pPr>
                <a:r>
                  <a:rPr lang="en-US" sz="1400" b="1" dirty="0">
                    <a:latin typeface="Constantia" charset="0"/>
                    <a:cs typeface="Times New Roman" charset="0"/>
                  </a:rPr>
                  <a:t>Water Supply</a:t>
                </a:r>
              </a:p>
              <a:p>
                <a:pPr marL="228600" indent="-103188">
                  <a:buFontTx/>
                  <a:buChar char="•"/>
                  <a:tabLst>
                    <a:tab pos="228600" algn="l"/>
                  </a:tabLst>
                </a:pPr>
                <a:r>
                  <a:rPr lang="en-US" sz="1400" b="1" dirty="0">
                    <a:latin typeface="Constantia" charset="0"/>
                    <a:cs typeface="Times New Roman" charset="0"/>
                  </a:rPr>
                  <a:t>Sanitation systems</a:t>
                </a:r>
              </a:p>
              <a:p>
                <a:pPr marL="228600" indent="-103188">
                  <a:buFontTx/>
                  <a:buChar char="•"/>
                  <a:tabLst>
                    <a:tab pos="228600" algn="l"/>
                  </a:tabLst>
                </a:pPr>
                <a:r>
                  <a:rPr lang="en-US" sz="1400" b="1" dirty="0">
                    <a:latin typeface="Constantia" charset="0"/>
                    <a:cs typeface="Times New Roman" charset="0"/>
                  </a:rPr>
                  <a:t>Enabling Household Technologies and Materials</a:t>
                </a:r>
                <a:endParaRPr lang="en-US" sz="1400" dirty="0">
                  <a:latin typeface="Constantia" charset="0"/>
                  <a:cs typeface="Times New Roman" charset="0"/>
                </a:endParaRPr>
              </a:p>
            </p:txBody>
          </p:sp>
          <p:sp>
            <p:nvSpPr>
              <p:cNvPr id="19475" name="Rectangle 15"/>
              <p:cNvSpPr>
                <a:spLocks noChangeArrowheads="1"/>
              </p:cNvSpPr>
              <p:nvPr/>
            </p:nvSpPr>
            <p:spPr bwMode="auto">
              <a:xfrm>
                <a:off x="96" y="144"/>
                <a:ext cx="816" cy="594"/>
              </a:xfrm>
              <a:prstGeom prst="rect">
                <a:avLst/>
              </a:prstGeom>
              <a:solidFill>
                <a:srgbClr val="33CCCC"/>
              </a:solidFill>
              <a:ln w="3175">
                <a:solidFill>
                  <a:srgbClr val="33CCCC"/>
                </a:solidFill>
                <a:miter lim="800000"/>
                <a:headEnd/>
                <a:tailEnd/>
              </a:ln>
            </p:spPr>
            <p:txBody>
              <a:bodyPr lIns="28346" tIns="41814" rIns="28346" bIns="41814" anchor="ctr"/>
              <a:lstStyle/>
              <a:p>
                <a:pPr algn="ctr"/>
                <a:r>
                  <a:rPr lang="en-US" sz="1400" b="1">
                    <a:latin typeface="Constantia" charset="0"/>
                    <a:cs typeface="Times New Roman" charset="0"/>
                  </a:rPr>
                  <a:t>Access to Hardware</a:t>
                </a:r>
                <a:endParaRPr lang="en-US" sz="1400">
                  <a:latin typeface="Constantia" charset="0"/>
                  <a:cs typeface="Times New Roman" charset="0"/>
                </a:endParaRPr>
              </a:p>
            </p:txBody>
          </p:sp>
        </p:grpSp>
        <p:grpSp>
          <p:nvGrpSpPr>
            <p:cNvPr id="19467" name="Group 16"/>
            <p:cNvGrpSpPr>
              <a:grpSpLocks/>
            </p:cNvGrpSpPr>
            <p:nvPr/>
          </p:nvGrpSpPr>
          <p:grpSpPr bwMode="auto">
            <a:xfrm>
              <a:off x="4412" y="5795"/>
              <a:ext cx="8058" cy="3203"/>
              <a:chOff x="677" y="2721"/>
              <a:chExt cx="3868" cy="1494"/>
            </a:xfrm>
          </p:grpSpPr>
          <p:sp>
            <p:nvSpPr>
              <p:cNvPr id="19470" name="Rectangle 17"/>
              <p:cNvSpPr>
                <a:spLocks noChangeArrowheads="1"/>
              </p:cNvSpPr>
              <p:nvPr/>
            </p:nvSpPr>
            <p:spPr bwMode="auto">
              <a:xfrm>
                <a:off x="1200" y="2880"/>
                <a:ext cx="3120" cy="1335"/>
              </a:xfrm>
              <a:prstGeom prst="rect">
                <a:avLst/>
              </a:prstGeom>
              <a:noFill/>
              <a:ln w="12700">
                <a:noFill/>
                <a:miter lim="800000"/>
                <a:headEnd/>
                <a:tailEnd/>
              </a:ln>
            </p:spPr>
            <p:txBody>
              <a:bodyPr lIns="134880" tIns="67441" rIns="134880" bIns="67441" anchor="ctr"/>
              <a:lstStyle/>
              <a:p>
                <a:endParaRPr lang="en-US">
                  <a:latin typeface="Constantia" charset="0"/>
                </a:endParaRPr>
              </a:p>
            </p:txBody>
          </p:sp>
          <p:sp>
            <p:nvSpPr>
              <p:cNvPr id="19471" name="Text Box 18"/>
              <p:cNvSpPr txBox="1">
                <a:spLocks noChangeArrowheads="1"/>
              </p:cNvSpPr>
              <p:nvPr/>
            </p:nvSpPr>
            <p:spPr bwMode="auto">
              <a:xfrm>
                <a:off x="2097" y="2721"/>
                <a:ext cx="2448" cy="1322"/>
              </a:xfrm>
              <a:prstGeom prst="rect">
                <a:avLst/>
              </a:prstGeom>
              <a:noFill/>
              <a:ln w="38100">
                <a:solidFill>
                  <a:srgbClr val="33CCCC"/>
                </a:solidFill>
                <a:miter lim="800000"/>
                <a:headEnd/>
                <a:tailEnd/>
              </a:ln>
            </p:spPr>
            <p:txBody>
              <a:bodyPr lIns="79101" tIns="39550" rIns="79101" bIns="39550" anchor="ctr"/>
              <a:lstStyle/>
              <a:p>
                <a:pPr marL="228600" indent="-103188">
                  <a:buFontTx/>
                  <a:buChar char="•"/>
                  <a:tabLst>
                    <a:tab pos="166688" algn="l"/>
                  </a:tabLst>
                </a:pPr>
                <a:r>
                  <a:rPr lang="en-US" sz="1400" b="1" dirty="0">
                    <a:latin typeface="Constantia" charset="0"/>
                    <a:cs typeface="Times New Roman" charset="0"/>
                  </a:rPr>
                  <a:t>Policy improvement</a:t>
                </a:r>
              </a:p>
              <a:p>
                <a:pPr marL="228600" indent="-103188">
                  <a:buFontTx/>
                  <a:buChar char="•"/>
                  <a:tabLst>
                    <a:tab pos="166688" algn="l"/>
                  </a:tabLst>
                </a:pPr>
                <a:r>
                  <a:rPr lang="en-US" sz="1400" b="1" dirty="0">
                    <a:latin typeface="Constantia" charset="0"/>
                    <a:cs typeface="Times New Roman" charset="0"/>
                  </a:rPr>
                  <a:t>Institutional strengthening</a:t>
                </a:r>
              </a:p>
              <a:p>
                <a:pPr marL="228600" indent="-103188">
                  <a:buFontTx/>
                  <a:buChar char="•"/>
                  <a:tabLst>
                    <a:tab pos="166688" algn="l"/>
                  </a:tabLst>
                </a:pPr>
                <a:r>
                  <a:rPr lang="en-US" sz="1400" b="1" dirty="0">
                    <a:latin typeface="Constantia" charset="0"/>
                    <a:cs typeface="Times New Roman" charset="0"/>
                  </a:rPr>
                  <a:t>Financing and cost-recovery</a:t>
                </a:r>
              </a:p>
              <a:p>
                <a:pPr marL="228600" indent="-103188">
                  <a:buFontTx/>
                  <a:buChar char="•"/>
                  <a:tabLst>
                    <a:tab pos="166688" algn="l"/>
                  </a:tabLst>
                </a:pPr>
                <a:r>
                  <a:rPr lang="en-US" sz="1400" b="1" dirty="0">
                    <a:latin typeface="Constantia" charset="0"/>
                    <a:cs typeface="Times New Roman" charset="0"/>
                  </a:rPr>
                  <a:t>Cross-</a:t>
                </a:r>
                <a:r>
                  <a:rPr lang="en-US" sz="1400" b="1" dirty="0" err="1">
                    <a:latin typeface="Constantia" charset="0"/>
                    <a:cs typeface="Times New Roman" charset="0"/>
                  </a:rPr>
                  <a:t>sectoral</a:t>
                </a:r>
                <a:r>
                  <a:rPr lang="en-US" sz="1400" b="1" dirty="0">
                    <a:latin typeface="Constantia" charset="0"/>
                    <a:cs typeface="Times New Roman" charset="0"/>
                  </a:rPr>
                  <a:t> coordination</a:t>
                </a:r>
              </a:p>
              <a:p>
                <a:pPr marL="228600" indent="-103188">
                  <a:buFontTx/>
                  <a:buChar char="•"/>
                  <a:tabLst>
                    <a:tab pos="166688" algn="l"/>
                  </a:tabLst>
                </a:pPr>
                <a:r>
                  <a:rPr lang="en-US" sz="1400" b="1" dirty="0">
                    <a:latin typeface="Constantia" charset="0"/>
                    <a:cs typeface="Times New Roman" charset="0"/>
                  </a:rPr>
                  <a:t>Partnerships</a:t>
                </a:r>
                <a:endParaRPr lang="en-US" sz="1400" dirty="0">
                  <a:latin typeface="Constantia" charset="0"/>
                  <a:cs typeface="Times New Roman" charset="0"/>
                </a:endParaRPr>
              </a:p>
            </p:txBody>
          </p:sp>
          <p:sp>
            <p:nvSpPr>
              <p:cNvPr id="19472" name="Rectangle 19"/>
              <p:cNvSpPr>
                <a:spLocks noChangeArrowheads="1"/>
              </p:cNvSpPr>
              <p:nvPr/>
            </p:nvSpPr>
            <p:spPr bwMode="auto">
              <a:xfrm>
                <a:off x="677" y="2743"/>
                <a:ext cx="1323" cy="526"/>
              </a:xfrm>
              <a:prstGeom prst="rect">
                <a:avLst/>
              </a:prstGeom>
              <a:solidFill>
                <a:srgbClr val="33CCCC"/>
              </a:solidFill>
              <a:ln w="3175">
                <a:solidFill>
                  <a:srgbClr val="33CCCC"/>
                </a:solidFill>
                <a:miter lim="800000"/>
                <a:headEnd/>
                <a:tailEnd/>
              </a:ln>
            </p:spPr>
            <p:txBody>
              <a:bodyPr lIns="28346" tIns="41814" rIns="28346" bIns="41814" anchor="ctr"/>
              <a:lstStyle/>
              <a:p>
                <a:pPr algn="ctr"/>
                <a:r>
                  <a:rPr lang="en-US" sz="1400" b="1">
                    <a:latin typeface="Constantia" charset="0"/>
                    <a:cs typeface="Times New Roman" charset="0"/>
                  </a:rPr>
                  <a:t>Enabling </a:t>
                </a:r>
              </a:p>
              <a:p>
                <a:pPr algn="ctr"/>
                <a:r>
                  <a:rPr lang="en-US" sz="1400" b="1">
                    <a:latin typeface="Constantia" charset="0"/>
                    <a:cs typeface="Times New Roman" charset="0"/>
                  </a:rPr>
                  <a:t>Environment</a:t>
                </a:r>
              </a:p>
            </p:txBody>
          </p:sp>
        </p:grpSp>
        <p:sp>
          <p:nvSpPr>
            <p:cNvPr id="19468" name="Rectangle 20"/>
            <p:cNvSpPr>
              <a:spLocks noChangeArrowheads="1"/>
            </p:cNvSpPr>
            <p:nvPr/>
          </p:nvSpPr>
          <p:spPr bwMode="auto">
            <a:xfrm>
              <a:off x="6160" y="3767"/>
              <a:ext cx="7096" cy="1549"/>
            </a:xfrm>
            <a:prstGeom prst="rect">
              <a:avLst/>
            </a:prstGeom>
            <a:noFill/>
            <a:ln w="38100">
              <a:solidFill>
                <a:srgbClr val="33CCCC"/>
              </a:solidFill>
              <a:miter lim="800000"/>
              <a:headEnd/>
              <a:tailEnd/>
            </a:ln>
          </p:spPr>
          <p:txBody>
            <a:bodyPr lIns="79101" tIns="39550" rIns="79101" bIns="39550"/>
            <a:lstStyle/>
            <a:p>
              <a:pPr algn="ctr"/>
              <a:r>
                <a:rPr lang="en-US" b="1">
                  <a:solidFill>
                    <a:srgbClr val="000000"/>
                  </a:solidFill>
                  <a:latin typeface="Constantia" charset="0"/>
                  <a:cs typeface="Times New Roman" charset="0"/>
                </a:rPr>
                <a:t>Hygiene Improvement</a:t>
              </a:r>
              <a:endParaRPr lang="en-US">
                <a:latin typeface="Constantia" charset="0"/>
                <a:cs typeface="Times New Roman" charset="0"/>
              </a:endParaRPr>
            </a:p>
          </p:txBody>
        </p:sp>
        <p:sp>
          <p:nvSpPr>
            <p:cNvPr id="19469" name="Rectangle 21"/>
            <p:cNvSpPr>
              <a:spLocks noChangeArrowheads="1"/>
            </p:cNvSpPr>
            <p:nvPr/>
          </p:nvSpPr>
          <p:spPr bwMode="auto">
            <a:xfrm>
              <a:off x="6698" y="4458"/>
              <a:ext cx="5896" cy="674"/>
            </a:xfrm>
            <a:prstGeom prst="rect">
              <a:avLst/>
            </a:prstGeom>
            <a:solidFill>
              <a:srgbClr val="33CCCC"/>
            </a:solidFill>
            <a:ln w="38100">
              <a:solidFill>
                <a:srgbClr val="33CCCC"/>
              </a:solidFill>
              <a:miter lim="800000"/>
              <a:headEnd/>
              <a:tailEnd/>
            </a:ln>
          </p:spPr>
          <p:txBody>
            <a:bodyPr lIns="79101" tIns="39550" rIns="79101" bIns="39550" anchor="ctr"/>
            <a:lstStyle/>
            <a:p>
              <a:pPr algn="ctr"/>
              <a:r>
                <a:rPr lang="en-US" sz="1400" b="1">
                  <a:latin typeface="Constantia" charset="0"/>
                  <a:cs typeface="Times New Roman" charset="0"/>
                </a:rPr>
                <a:t>Diarrheal Disease Prevention</a:t>
              </a:r>
              <a:endParaRPr lang="en-US" sz="1400">
                <a:latin typeface="Constantia" charset="0"/>
                <a:cs typeface="Times New Roman" charset="0"/>
              </a:endParaRPr>
            </a:p>
          </p:txBody>
        </p:sp>
      </p:grpSp>
      <p:sp>
        <p:nvSpPr>
          <p:cNvPr id="19460" name="Rectangle 25"/>
          <p:cNvSpPr>
            <a:spLocks noChangeArrowheads="1"/>
          </p:cNvSpPr>
          <p:nvPr/>
        </p:nvSpPr>
        <p:spPr bwMode="auto">
          <a:xfrm>
            <a:off x="838200" y="6146800"/>
            <a:ext cx="7848600" cy="584200"/>
          </a:xfrm>
          <a:prstGeom prst="rect">
            <a:avLst/>
          </a:prstGeom>
          <a:noFill/>
          <a:ln w="9525">
            <a:noFill/>
            <a:miter lim="800000"/>
            <a:headEnd/>
            <a:tailEnd/>
          </a:ln>
        </p:spPr>
        <p:txBody>
          <a:bodyPr>
            <a:spAutoFit/>
          </a:bodyPr>
          <a:lstStyle/>
          <a:p>
            <a:pPr algn="ctr">
              <a:spcBef>
                <a:spcPct val="50000"/>
              </a:spcBef>
            </a:pPr>
            <a:r>
              <a:rPr lang="en-US" sz="1600" b="1" i="1">
                <a:solidFill>
                  <a:srgbClr val="C00000"/>
                </a:solidFill>
                <a:latin typeface="Tahoma" charset="0"/>
              </a:rPr>
              <a:t>Ensuring all the necessary elements increases  likelihood of  behavior change and the sustainability of the practice.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762000"/>
            <a:ext cx="8229600" cy="1143000"/>
          </a:xfrm>
        </p:spPr>
        <p:txBody>
          <a:bodyPr/>
          <a:lstStyle/>
          <a:p>
            <a:pPr eaLnBrk="1" hangingPunct="1"/>
            <a:r>
              <a:rPr lang="en-US" sz="4800" b="1" dirty="0" smtClean="0">
                <a:solidFill>
                  <a:srgbClr val="002060"/>
                </a:solidFill>
              </a:rPr>
              <a:t>Key HIP Approaches</a:t>
            </a:r>
            <a:r>
              <a:rPr lang="en-US" sz="3200" b="1" dirty="0" smtClean="0">
                <a:solidFill>
                  <a:srgbClr val="002060"/>
                </a:solidFill>
              </a:rPr>
              <a:t/>
            </a:r>
            <a:br>
              <a:rPr lang="en-US" sz="3200" b="1" dirty="0" smtClean="0">
                <a:solidFill>
                  <a:srgbClr val="002060"/>
                </a:solidFill>
              </a:rPr>
            </a:br>
            <a:endParaRPr lang="en-US" sz="3200" b="1" dirty="0" smtClean="0">
              <a:solidFill>
                <a:srgbClr val="002060"/>
              </a:solidFill>
            </a:endParaRPr>
          </a:p>
        </p:txBody>
      </p:sp>
      <p:sp>
        <p:nvSpPr>
          <p:cNvPr id="21507" name="Rectangle 3"/>
          <p:cNvSpPr>
            <a:spLocks noGrp="1" noChangeArrowheads="1"/>
          </p:cNvSpPr>
          <p:nvPr>
            <p:ph type="body" idx="1"/>
          </p:nvPr>
        </p:nvSpPr>
        <p:spPr/>
        <p:txBody>
          <a:bodyPr/>
          <a:lstStyle/>
          <a:p>
            <a:pPr eaLnBrk="1" hangingPunct="1">
              <a:lnSpc>
                <a:spcPct val="90000"/>
              </a:lnSpc>
            </a:pPr>
            <a:r>
              <a:rPr lang="en-US" sz="3200" dirty="0" smtClean="0"/>
              <a:t>Starting at Scale</a:t>
            </a:r>
          </a:p>
          <a:p>
            <a:pPr eaLnBrk="1" hangingPunct="1">
              <a:lnSpc>
                <a:spcPct val="90000"/>
              </a:lnSpc>
            </a:pPr>
            <a:r>
              <a:rPr lang="en-US" sz="3200" dirty="0" smtClean="0"/>
              <a:t>WASH Integration—Schools; HIV/AIDS</a:t>
            </a:r>
          </a:p>
          <a:p>
            <a:pPr eaLnBrk="1" hangingPunct="1">
              <a:lnSpc>
                <a:spcPct val="90000"/>
              </a:lnSpc>
            </a:pPr>
            <a:r>
              <a:rPr lang="en-US" sz="3200" dirty="0" smtClean="0"/>
              <a:t>Market Approaches</a:t>
            </a:r>
          </a:p>
          <a:p>
            <a:pPr lvl="1" eaLnBrk="1" hangingPunct="1">
              <a:lnSpc>
                <a:spcPct val="90000"/>
              </a:lnSpc>
            </a:pPr>
            <a:r>
              <a:rPr lang="en-US" sz="3200" dirty="0" smtClean="0"/>
              <a:t>Safe water, sanitation</a:t>
            </a:r>
          </a:p>
          <a:p>
            <a:pPr lvl="1" eaLnBrk="1" hangingPunct="1">
              <a:lnSpc>
                <a:spcPct val="90000"/>
              </a:lnSpc>
            </a:pPr>
            <a:r>
              <a:rPr lang="en-US" sz="3200" dirty="0" smtClean="0"/>
              <a:t>Consumer perspective</a:t>
            </a:r>
          </a:p>
          <a:p>
            <a:pPr eaLnBrk="1" hangingPunct="1">
              <a:lnSpc>
                <a:spcPct val="90000"/>
              </a:lnSpc>
            </a:pPr>
            <a:r>
              <a:rPr lang="en-US" sz="3200" dirty="0" smtClean="0"/>
              <a:t>Negotiating Behavior Change/Focusing on Small Doable Actions</a:t>
            </a:r>
          </a:p>
          <a:p>
            <a:pPr eaLnBrk="1" hangingPunct="1">
              <a:lnSpc>
                <a:spcPct val="90000"/>
              </a:lnSpc>
            </a:pPr>
            <a:r>
              <a:rPr lang="en-US" sz="3200" dirty="0" smtClean="0"/>
              <a:t>Community Mobilization, e.g., CLTS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1371600"/>
            <a:ext cx="7772400" cy="609600"/>
          </a:xfrm>
        </p:spPr>
        <p:txBody>
          <a:bodyPr/>
          <a:lstStyle/>
          <a:p>
            <a:pPr eaLnBrk="1" hangingPunct="1"/>
            <a:r>
              <a:rPr lang="en-US" sz="3600" b="1" dirty="0" smtClean="0">
                <a:solidFill>
                  <a:srgbClr val="002060"/>
                </a:solidFill>
              </a:rPr>
              <a:t>HIP’s Key Areas of Work and Countries</a:t>
            </a:r>
            <a:br>
              <a:rPr lang="en-US" sz="3600" b="1" dirty="0" smtClean="0">
                <a:solidFill>
                  <a:srgbClr val="002060"/>
                </a:solidFill>
              </a:rPr>
            </a:br>
            <a:endParaRPr lang="en-US" sz="3600" b="1" dirty="0" smtClean="0">
              <a:solidFill>
                <a:srgbClr val="002060"/>
              </a:solidFill>
            </a:endParaRPr>
          </a:p>
        </p:txBody>
      </p:sp>
      <p:sp>
        <p:nvSpPr>
          <p:cNvPr id="22531" name="Content Placeholder 2"/>
          <p:cNvSpPr>
            <a:spLocks noGrp="1"/>
          </p:cNvSpPr>
          <p:nvPr>
            <p:ph idx="1"/>
          </p:nvPr>
        </p:nvSpPr>
        <p:spPr>
          <a:xfrm>
            <a:off x="685800" y="1905000"/>
            <a:ext cx="7772400" cy="3886200"/>
          </a:xfrm>
        </p:spPr>
        <p:txBody>
          <a:bodyPr>
            <a:normAutofit lnSpcReduction="10000"/>
          </a:bodyPr>
          <a:lstStyle/>
          <a:p>
            <a:pPr eaLnBrk="1" hangingPunct="1">
              <a:spcBef>
                <a:spcPts val="0"/>
              </a:spcBef>
            </a:pPr>
            <a:r>
              <a:rPr lang="en-US" sz="2500" b="1" dirty="0" smtClean="0">
                <a:solidFill>
                  <a:srgbClr val="FF0000"/>
                </a:solidFill>
              </a:rPr>
              <a:t>At Scale</a:t>
            </a:r>
            <a:r>
              <a:rPr lang="en-US" sz="2500" dirty="0" smtClean="0"/>
              <a:t> programs in </a:t>
            </a:r>
            <a:r>
              <a:rPr lang="en-US" sz="2500" b="1" dirty="0" smtClean="0"/>
              <a:t>Ethiopia</a:t>
            </a:r>
            <a:r>
              <a:rPr lang="en-US" sz="2500" dirty="0" smtClean="0"/>
              <a:t> in </a:t>
            </a:r>
            <a:r>
              <a:rPr lang="en-US" sz="2500" b="1" dirty="0" smtClean="0"/>
              <a:t>Madagascar</a:t>
            </a:r>
          </a:p>
          <a:p>
            <a:pPr eaLnBrk="1" hangingPunct="1">
              <a:spcBef>
                <a:spcPts val="0"/>
              </a:spcBef>
            </a:pPr>
            <a:r>
              <a:rPr lang="en-US" sz="2500" dirty="0" smtClean="0"/>
              <a:t>Technical support for </a:t>
            </a:r>
            <a:r>
              <a:rPr lang="en-US" sz="2500" b="1" dirty="0" smtClean="0">
                <a:solidFill>
                  <a:srgbClr val="FF0000"/>
                </a:solidFill>
              </a:rPr>
              <a:t>POU</a:t>
            </a:r>
            <a:r>
              <a:rPr lang="en-US" sz="2500" dirty="0" smtClean="0"/>
              <a:t> in </a:t>
            </a:r>
            <a:r>
              <a:rPr lang="en-US" sz="2500" b="1" dirty="0" smtClean="0"/>
              <a:t>Nepal </a:t>
            </a:r>
            <a:r>
              <a:rPr lang="en-US" sz="2500" dirty="0" smtClean="0"/>
              <a:t>and </a:t>
            </a:r>
            <a:r>
              <a:rPr lang="en-US" sz="2500" b="1" dirty="0" smtClean="0"/>
              <a:t>Peru</a:t>
            </a:r>
          </a:p>
          <a:p>
            <a:pPr eaLnBrk="1" hangingPunct="1">
              <a:spcBef>
                <a:spcPts val="0"/>
              </a:spcBef>
            </a:pPr>
            <a:r>
              <a:rPr lang="en-US" sz="2500" b="1" dirty="0" smtClean="0">
                <a:solidFill>
                  <a:srgbClr val="FF0000"/>
                </a:solidFill>
              </a:rPr>
              <a:t>Sanitation</a:t>
            </a:r>
            <a:r>
              <a:rPr lang="en-US" sz="2500" dirty="0" smtClean="0"/>
              <a:t> marketing in </a:t>
            </a:r>
            <a:r>
              <a:rPr lang="en-US" sz="2500" b="1" dirty="0" smtClean="0"/>
              <a:t>Uganda, Madagascar, Peru</a:t>
            </a:r>
          </a:p>
          <a:p>
            <a:pPr eaLnBrk="1" hangingPunct="1">
              <a:spcBef>
                <a:spcPts val="0"/>
              </a:spcBef>
            </a:pPr>
            <a:r>
              <a:rPr lang="en-US" sz="2500" dirty="0" smtClean="0"/>
              <a:t>Targeted support for </a:t>
            </a:r>
            <a:r>
              <a:rPr lang="en-US" sz="2500" b="1" dirty="0" smtClean="0">
                <a:solidFill>
                  <a:srgbClr val="FF0000"/>
                </a:solidFill>
              </a:rPr>
              <a:t>HW and POU </a:t>
            </a:r>
            <a:r>
              <a:rPr lang="en-US" sz="2500" dirty="0" smtClean="0"/>
              <a:t>to West Africa Water Initiative in </a:t>
            </a:r>
            <a:r>
              <a:rPr lang="en-US" sz="2500" b="1" dirty="0" smtClean="0"/>
              <a:t>Ghana</a:t>
            </a:r>
            <a:r>
              <a:rPr lang="en-US" sz="2500" dirty="0" smtClean="0"/>
              <a:t>, </a:t>
            </a:r>
            <a:r>
              <a:rPr lang="en-US" sz="2500" b="1" dirty="0" smtClean="0"/>
              <a:t>Niger</a:t>
            </a:r>
            <a:r>
              <a:rPr lang="en-US" sz="2500" dirty="0" smtClean="0"/>
              <a:t>, and </a:t>
            </a:r>
            <a:r>
              <a:rPr lang="en-US" sz="2500" b="1" dirty="0" smtClean="0"/>
              <a:t>Mali;</a:t>
            </a:r>
            <a:r>
              <a:rPr lang="en-US" sz="2500" dirty="0" smtClean="0"/>
              <a:t> HW in </a:t>
            </a:r>
            <a:r>
              <a:rPr lang="en-US" sz="2500" b="1" dirty="0" smtClean="0"/>
              <a:t>India</a:t>
            </a:r>
          </a:p>
          <a:p>
            <a:pPr eaLnBrk="1" hangingPunct="1">
              <a:spcBef>
                <a:spcPts val="0"/>
              </a:spcBef>
            </a:pPr>
            <a:r>
              <a:rPr lang="en-US" sz="2500" b="1" dirty="0" smtClean="0">
                <a:solidFill>
                  <a:srgbClr val="FF0000"/>
                </a:solidFill>
              </a:rPr>
              <a:t>Integration</a:t>
            </a:r>
            <a:r>
              <a:rPr lang="en-US" sz="2500" dirty="0" smtClean="0"/>
              <a:t> of hygiene into HIV/AIDS home-based care</a:t>
            </a:r>
            <a:r>
              <a:rPr lang="en-US" sz="2500" b="1" dirty="0" smtClean="0"/>
              <a:t> </a:t>
            </a:r>
            <a:r>
              <a:rPr lang="en-US" sz="2500" dirty="0" smtClean="0"/>
              <a:t>in</a:t>
            </a:r>
            <a:r>
              <a:rPr lang="en-US" sz="2500" b="1" dirty="0" smtClean="0"/>
              <a:t> Uganda, Ethiopia, Kenya</a:t>
            </a:r>
          </a:p>
          <a:p>
            <a:pPr eaLnBrk="1" hangingPunct="1">
              <a:spcBef>
                <a:spcPts val="0"/>
              </a:spcBef>
            </a:pPr>
            <a:r>
              <a:rPr lang="en-US" sz="2500" dirty="0" smtClean="0"/>
              <a:t>WASH-friendly schools in</a:t>
            </a:r>
            <a:r>
              <a:rPr lang="en-US" sz="2500" b="1" dirty="0" smtClean="0"/>
              <a:t> Ethiopia </a:t>
            </a:r>
            <a:r>
              <a:rPr lang="en-US" sz="2500" dirty="0" smtClean="0"/>
              <a:t>and </a:t>
            </a:r>
            <a:r>
              <a:rPr lang="en-US" sz="2500" b="1" dirty="0" smtClean="0"/>
              <a:t>Madagascar</a:t>
            </a:r>
          </a:p>
          <a:p>
            <a:pPr eaLnBrk="1" hangingPunct="1">
              <a:lnSpc>
                <a:spcPct val="80000"/>
              </a:lnSpc>
              <a:buFontTx/>
              <a:buNone/>
            </a:pPr>
            <a:endParaRPr lang="en-US" sz="25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04850"/>
            <a:ext cx="8229600" cy="666750"/>
          </a:xfrm>
        </p:spPr>
        <p:txBody>
          <a:bodyPr/>
          <a:lstStyle/>
          <a:p>
            <a:pPr eaLnBrk="1" hangingPunct="1"/>
            <a:r>
              <a:rPr lang="en-US" sz="4400" b="1" dirty="0" smtClean="0">
                <a:solidFill>
                  <a:srgbClr val="002060"/>
                </a:solidFill>
              </a:rPr>
              <a:t>HIP Global Products</a:t>
            </a:r>
          </a:p>
        </p:txBody>
      </p:sp>
      <p:sp>
        <p:nvSpPr>
          <p:cNvPr id="24579" name="Content Placeholder 5"/>
          <p:cNvSpPr>
            <a:spLocks noGrp="1"/>
          </p:cNvSpPr>
          <p:nvPr>
            <p:ph idx="1"/>
          </p:nvPr>
        </p:nvSpPr>
        <p:spPr>
          <a:xfrm>
            <a:off x="685800" y="1447800"/>
            <a:ext cx="7772400" cy="5029200"/>
          </a:xfrm>
        </p:spPr>
        <p:txBody>
          <a:bodyPr>
            <a:normAutofit fontScale="77500" lnSpcReduction="20000"/>
          </a:bodyPr>
          <a:lstStyle/>
          <a:p>
            <a:pPr eaLnBrk="1" hangingPunct="1">
              <a:lnSpc>
                <a:spcPct val="120000"/>
              </a:lnSpc>
              <a:spcBef>
                <a:spcPts val="0"/>
              </a:spcBef>
            </a:pPr>
            <a:r>
              <a:rPr lang="en-US" sz="2800" dirty="0" smtClean="0"/>
              <a:t>WASH Improvement Training Package for the Prevention of Diarrheal Disease (CD)</a:t>
            </a:r>
          </a:p>
          <a:p>
            <a:pPr eaLnBrk="1" hangingPunct="1">
              <a:lnSpc>
                <a:spcPct val="120000"/>
              </a:lnSpc>
              <a:spcBef>
                <a:spcPts val="0"/>
              </a:spcBef>
            </a:pPr>
            <a:r>
              <a:rPr lang="en-US" sz="2800" dirty="0" smtClean="0"/>
              <a:t>Access and Behavioral Outcome Indicators for Water, Sanitation, and Hygiene</a:t>
            </a:r>
          </a:p>
          <a:p>
            <a:pPr eaLnBrk="1" hangingPunct="1">
              <a:lnSpc>
                <a:spcPct val="120000"/>
              </a:lnSpc>
              <a:spcBef>
                <a:spcPts val="0"/>
              </a:spcBef>
            </a:pPr>
            <a:r>
              <a:rPr lang="en-US" sz="2800" dirty="0" smtClean="0"/>
              <a:t>WASH &amp; HIV Integration Kit (CD)</a:t>
            </a:r>
          </a:p>
          <a:p>
            <a:pPr eaLnBrk="1" hangingPunct="1">
              <a:lnSpc>
                <a:spcPct val="120000"/>
              </a:lnSpc>
              <a:spcBef>
                <a:spcPts val="0"/>
              </a:spcBef>
            </a:pPr>
            <a:r>
              <a:rPr lang="en-US" sz="2800" dirty="0" smtClean="0"/>
              <a:t>Sanitation Marketing for Managers: Guidance and Tools for Program Development</a:t>
            </a:r>
          </a:p>
          <a:p>
            <a:pPr eaLnBrk="1" hangingPunct="1">
              <a:lnSpc>
                <a:spcPct val="120000"/>
              </a:lnSpc>
              <a:spcBef>
                <a:spcPts val="0"/>
              </a:spcBef>
            </a:pPr>
            <a:r>
              <a:rPr lang="en-US" sz="2800" dirty="0" smtClean="0"/>
              <a:t>WASH-Friendly Schools: 1) Basic Guide for School Directors, Teachers, Students, and Administrators; 2) Training Guide for Parents, Teachers, and Student Leaders</a:t>
            </a:r>
          </a:p>
          <a:p>
            <a:pPr eaLnBrk="1" hangingPunct="1">
              <a:lnSpc>
                <a:spcPct val="120000"/>
              </a:lnSpc>
              <a:spcBef>
                <a:spcPts val="0"/>
              </a:spcBef>
            </a:pPr>
            <a:r>
              <a:rPr lang="en-US" sz="2800" dirty="0" smtClean="0"/>
              <a:t>At Scale Hygiene and Sanitation Experiences and Lessons Learned in Ethiopia and Madagascar</a:t>
            </a:r>
          </a:p>
          <a:p>
            <a:pPr eaLnBrk="1" hangingPunct="1">
              <a:lnSpc>
                <a:spcPct val="120000"/>
              </a:lnSpc>
              <a:spcBef>
                <a:spcPts val="0"/>
              </a:spcBef>
            </a:pPr>
            <a:r>
              <a:rPr lang="en-US" sz="2800" dirty="0" smtClean="0"/>
              <a:t>Joint WHO/USAID publication:  “How to integrate Water, </a:t>
            </a:r>
            <a:r>
              <a:rPr lang="en-US" sz="2800" dirty="0" err="1" smtClean="0"/>
              <a:t>Sanitiatoin</a:t>
            </a:r>
            <a:r>
              <a:rPr lang="en-US" sz="2800" dirty="0" smtClean="0"/>
              <a:t> and Hygiene into HIV </a:t>
            </a:r>
            <a:r>
              <a:rPr lang="en-US" sz="2800" dirty="0" err="1" smtClean="0"/>
              <a:t>programmes</a:t>
            </a:r>
            <a:r>
              <a:rPr lang="en-US" sz="2800" dirty="0" smtClean="0"/>
              <a:t>”</a:t>
            </a:r>
          </a:p>
          <a:p>
            <a:pPr eaLnBrk="1" hangingPunct="1">
              <a:lnSpc>
                <a:spcPct val="80000"/>
              </a:lnSpc>
              <a:spcBef>
                <a:spcPts val="1000"/>
              </a:spcBef>
              <a:buFontTx/>
              <a:buNone/>
            </a:pPr>
            <a:endParaRPr lang="en-US" sz="1900" dirty="0" smtClean="0"/>
          </a:p>
          <a:p>
            <a:pPr eaLnBrk="1" hangingPunct="1">
              <a:lnSpc>
                <a:spcPct val="80000"/>
              </a:lnSpc>
              <a:spcBef>
                <a:spcPts val="600"/>
              </a:spcBef>
            </a:pPr>
            <a:endParaRPr lang="en-US" sz="19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b="1" dirty="0" smtClean="0"/>
              <a:t>SEH Objectives </a:t>
            </a:r>
          </a:p>
        </p:txBody>
      </p:sp>
      <p:sp>
        <p:nvSpPr>
          <p:cNvPr id="8195" name="Content Placeholder 2"/>
          <p:cNvSpPr>
            <a:spLocks noGrp="1"/>
          </p:cNvSpPr>
          <p:nvPr>
            <p:ph idx="1"/>
          </p:nvPr>
        </p:nvSpPr>
        <p:spPr/>
        <p:txBody>
          <a:bodyPr>
            <a:normAutofit fontScale="85000" lnSpcReduction="20000"/>
          </a:bodyPr>
          <a:lstStyle/>
          <a:p>
            <a:pPr eaLnBrk="1" hangingPunct="1">
              <a:lnSpc>
                <a:spcPct val="110000"/>
              </a:lnSpc>
              <a:spcBef>
                <a:spcPts val="0"/>
              </a:spcBef>
              <a:buFont typeface="Wingdings 2" charset="2"/>
              <a:buNone/>
            </a:pPr>
            <a:r>
              <a:rPr lang="en-US" sz="3000" dirty="0" smtClean="0"/>
              <a:t>S</a:t>
            </a:r>
            <a:r>
              <a:rPr lang="en-US" sz="3000" i="1" dirty="0" smtClean="0"/>
              <a:t>upport further development, introduction, and delivery of high-impact interventions in  WASH and IAQ, at sufficient scale to achieve:</a:t>
            </a:r>
          </a:p>
          <a:p>
            <a:pPr eaLnBrk="1" hangingPunct="1">
              <a:lnSpc>
                <a:spcPct val="110000"/>
              </a:lnSpc>
              <a:spcBef>
                <a:spcPts val="0"/>
              </a:spcBef>
              <a:buFont typeface="Wingdings 2" charset="2"/>
              <a:buNone/>
            </a:pPr>
            <a:endParaRPr lang="en-US" sz="3000" i="1" dirty="0" smtClean="0"/>
          </a:p>
          <a:p>
            <a:pPr lvl="1" eaLnBrk="1" hangingPunct="1">
              <a:lnSpc>
                <a:spcPct val="110000"/>
              </a:lnSpc>
              <a:spcBef>
                <a:spcPts val="0"/>
              </a:spcBef>
            </a:pPr>
            <a:r>
              <a:rPr lang="en-US" sz="2600" i="1" dirty="0" smtClean="0"/>
              <a:t>Significant reductions in environment-related mortality and morbidity in children under five years old; and</a:t>
            </a:r>
          </a:p>
          <a:p>
            <a:pPr lvl="1" eaLnBrk="1" hangingPunct="1">
              <a:lnSpc>
                <a:spcPct val="110000"/>
              </a:lnSpc>
              <a:spcBef>
                <a:spcPts val="0"/>
              </a:spcBef>
            </a:pPr>
            <a:r>
              <a:rPr lang="en-US" sz="2600" i="1" dirty="0" smtClean="0"/>
              <a:t>Significant reductions in mortality and morbidity associated with infectious diseases of major public health importance in all age groups.</a:t>
            </a:r>
          </a:p>
          <a:p>
            <a:pPr lvl="1" eaLnBrk="1" hangingPunct="1">
              <a:lnSpc>
                <a:spcPct val="110000"/>
              </a:lnSpc>
              <a:spcBef>
                <a:spcPts val="0"/>
              </a:spcBef>
              <a:buFont typeface="Arial" charset="0"/>
              <a:buNone/>
            </a:pPr>
            <a:r>
              <a:rPr lang="en-US" sz="2600" i="1" dirty="0" smtClean="0"/>
              <a:t>__________</a:t>
            </a:r>
          </a:p>
          <a:p>
            <a:pPr lvl="1" eaLnBrk="1" hangingPunct="1">
              <a:lnSpc>
                <a:spcPct val="110000"/>
              </a:lnSpc>
              <a:spcBef>
                <a:spcPts val="0"/>
              </a:spcBef>
              <a:buFont typeface="Arial" charset="0"/>
              <a:buNone/>
            </a:pPr>
            <a:r>
              <a:rPr lang="en-US" sz="2600" i="1" dirty="0" smtClean="0"/>
              <a:t>****</a:t>
            </a:r>
            <a:r>
              <a:rPr lang="en-US" sz="2600" b="1" i="1" dirty="0" smtClean="0"/>
              <a:t>Approximately 80percent of Supportive Environments for Health activities will focus on WASH and 20 percent will focus on IAQ</a:t>
            </a:r>
            <a:r>
              <a:rPr lang="en-US" sz="2600" i="1" dirty="0" smtClean="0"/>
              <a:t>.</a:t>
            </a:r>
            <a:endParaRPr lang="en-US" sz="2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pPr marL="24161750" indent="-24161750" eaLnBrk="1" hangingPunct="1"/>
            <a:r>
              <a:rPr lang="en-US" sz="3200" b="1" dirty="0" smtClean="0">
                <a:solidFill>
                  <a:srgbClr val="000000"/>
                </a:solidFill>
              </a:rPr>
              <a:t>Reduce risks through key environmental health interventions: </a:t>
            </a:r>
            <a:br>
              <a:rPr lang="en-US" sz="3200" b="1" dirty="0" smtClean="0">
                <a:solidFill>
                  <a:srgbClr val="000000"/>
                </a:solidFill>
              </a:rPr>
            </a:br>
            <a:r>
              <a:rPr lang="en-US" sz="3200" b="1" dirty="0" smtClean="0">
                <a:solidFill>
                  <a:srgbClr val="000000"/>
                </a:solidFill>
              </a:rPr>
              <a:t>Key</a:t>
            </a:r>
            <a:endParaRPr lang="en-US" sz="1600" dirty="0" smtClean="0">
              <a:solidFill>
                <a:srgbClr val="000000"/>
              </a:solidFill>
            </a:endParaRPr>
          </a:p>
        </p:txBody>
      </p:sp>
      <p:sp>
        <p:nvSpPr>
          <p:cNvPr id="29699" name="Content Placeholder 2"/>
          <p:cNvSpPr>
            <a:spLocks noGrp="1"/>
          </p:cNvSpPr>
          <p:nvPr>
            <p:ph idx="1"/>
          </p:nvPr>
        </p:nvSpPr>
        <p:spPr>
          <a:xfrm>
            <a:off x="457200" y="1935163"/>
            <a:ext cx="8229600" cy="4389437"/>
          </a:xfrm>
        </p:spPr>
        <p:txBody>
          <a:bodyPr/>
          <a:lstStyle/>
          <a:p>
            <a:pPr eaLnBrk="1" hangingPunct="1">
              <a:buFont typeface="Arial" charset="0"/>
              <a:buChar char="•"/>
            </a:pPr>
            <a:r>
              <a:rPr lang="en-US" dirty="0" smtClean="0"/>
              <a:t>Increased access to improved water sources to meet domestic needs;  -improvement in drinking water quality at the sources as well as at the point-of-use (POU);  </a:t>
            </a:r>
          </a:p>
          <a:p>
            <a:pPr eaLnBrk="1" hangingPunct="1">
              <a:buFont typeface="Arial" charset="0"/>
              <a:buChar char="•"/>
            </a:pPr>
            <a:r>
              <a:rPr lang="en-US" dirty="0" smtClean="0"/>
              <a:t>Increased access to and use of sanitary facilities for human excreta disposal; </a:t>
            </a:r>
          </a:p>
          <a:p>
            <a:pPr eaLnBrk="1" hangingPunct="1">
              <a:buFont typeface="Arial" charset="0"/>
              <a:buChar char="•"/>
            </a:pPr>
            <a:r>
              <a:rPr lang="en-US" dirty="0" smtClean="0"/>
              <a:t>Increased and improved handwashing with soap; and </a:t>
            </a:r>
          </a:p>
          <a:p>
            <a:pPr eaLnBrk="1" hangingPunct="1">
              <a:buFont typeface="Arial" charset="0"/>
              <a:buChar char="•"/>
            </a:pPr>
            <a:r>
              <a:rPr lang="en-US" dirty="0" smtClean="0"/>
              <a:t>Increased use of alternatives to biomass fuels using traditional stoves and/or increased use of housing improvements to improve indoor air quality. </a:t>
            </a:r>
          </a:p>
        </p:txBody>
      </p:sp>
      <p:sp>
        <p:nvSpPr>
          <p:cNvPr id="5" name="TextBox 4"/>
          <p:cNvSpPr txBox="1"/>
          <p:nvPr/>
        </p:nvSpPr>
        <p:spPr>
          <a:xfrm>
            <a:off x="914400" y="990600"/>
            <a:ext cx="7239000" cy="830997"/>
          </a:xfrm>
          <a:prstGeom prst="rect">
            <a:avLst/>
          </a:prstGeom>
          <a:noFill/>
        </p:spPr>
        <p:txBody>
          <a:bodyPr wrap="square" rtlCol="0">
            <a:spAutoFit/>
          </a:bodyPr>
          <a:lstStyle/>
          <a:p>
            <a:r>
              <a:rPr lang="en-US" sz="4800" b="1" dirty="0" smtClean="0">
                <a:solidFill>
                  <a:schemeClr val="tx2"/>
                </a:solidFill>
                <a:latin typeface="+mj-lt"/>
              </a:rPr>
              <a:t>Key Interventions</a:t>
            </a:r>
            <a:endParaRPr lang="en-US" sz="4800" b="1" dirty="0">
              <a:solidFill>
                <a:schemeClr val="tx2"/>
              </a:solidFill>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b="1" smtClean="0"/>
              <a:t>Sub-objectives</a:t>
            </a:r>
            <a:endParaRPr lang="en-US" smtClean="0"/>
          </a:p>
        </p:txBody>
      </p:sp>
      <p:sp>
        <p:nvSpPr>
          <p:cNvPr id="31747" name="Content Placeholder 2"/>
          <p:cNvSpPr>
            <a:spLocks noGrp="1"/>
          </p:cNvSpPr>
          <p:nvPr>
            <p:ph idx="1"/>
          </p:nvPr>
        </p:nvSpPr>
        <p:spPr/>
        <p:txBody>
          <a:bodyPr/>
          <a:lstStyle/>
          <a:p>
            <a:pPr eaLnBrk="1" hangingPunct="1">
              <a:spcBef>
                <a:spcPts val="0"/>
              </a:spcBef>
            </a:pPr>
            <a:r>
              <a:rPr lang="en-US" sz="2700" dirty="0" smtClean="0"/>
              <a:t>SO1: Increase availability and use of proven high-impact WASH and IAQ interventions</a:t>
            </a:r>
          </a:p>
          <a:p>
            <a:pPr eaLnBrk="1" hangingPunct="1">
              <a:spcBef>
                <a:spcPts val="0"/>
              </a:spcBef>
            </a:pPr>
            <a:r>
              <a:rPr lang="en-US" sz="2700" dirty="0" smtClean="0"/>
              <a:t>SO2: Develop and implement strategies for integration of WASH and IAQ interventions into other health and non-health programs.</a:t>
            </a:r>
          </a:p>
          <a:p>
            <a:pPr eaLnBrk="1" hangingPunct="1">
              <a:spcBef>
                <a:spcPts val="0"/>
              </a:spcBef>
            </a:pPr>
            <a:r>
              <a:rPr lang="en-US" sz="2700" dirty="0" smtClean="0"/>
              <a:t>SO3: Support USAID’s participation in strategic partnerships with other donors and cooperating agencies.</a:t>
            </a:r>
          </a:p>
          <a:p>
            <a:pPr eaLnBrk="1" hangingPunct="1">
              <a:spcBef>
                <a:spcPts val="0"/>
              </a:spcBef>
            </a:pPr>
            <a:r>
              <a:rPr lang="en-US" sz="2700" dirty="0" smtClean="0"/>
              <a:t>SO4:Develop and test new and innovative approaches and tools for implementation of high- impact WASH and IAQ interventions.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254</TotalTime>
  <Words>2065</Words>
  <Application>Microsoft Office PowerPoint</Application>
  <PresentationFormat>On-screen Show (4:3)</PresentationFormat>
  <Paragraphs>230</Paragraphs>
  <Slides>18</Slides>
  <Notes>11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SEH Kick Off Meeting Nov. 3-4, 2010</vt:lpstr>
      <vt:lpstr>HIP…. </vt:lpstr>
      <vt:lpstr>       The Hygiene Improvement Framework</vt:lpstr>
      <vt:lpstr>Key HIP Approaches </vt:lpstr>
      <vt:lpstr>HIP’s Key Areas of Work and Countries </vt:lpstr>
      <vt:lpstr>HIP Global Products</vt:lpstr>
      <vt:lpstr>SEH Objectives </vt:lpstr>
      <vt:lpstr>Reduce risks through key environmental health interventions:  Key</vt:lpstr>
      <vt:lpstr>Sub-objectives</vt:lpstr>
      <vt:lpstr>Cross Cutting Elements</vt:lpstr>
      <vt:lpstr>Priority Countries</vt:lpstr>
      <vt:lpstr>Agreement Deliverables</vt:lpstr>
      <vt:lpstr>Value of Award</vt:lpstr>
      <vt:lpstr>SEH Project Team</vt:lpstr>
      <vt:lpstr>Project Staff</vt:lpstr>
      <vt:lpstr>Proposed Operating Principles</vt:lpstr>
      <vt:lpstr>Internal Communications:  </vt:lpstr>
      <vt:lpstr>External Communications   </vt:lpstr>
    </vt:vector>
  </TitlesOfParts>
  <Company>AED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SEH Launch Event, Nov. 3-4, 2010</dc:title>
  <dc:creator>pmantey</dc:creator>
  <cp:lastModifiedBy>jrosenba</cp:lastModifiedBy>
  <cp:revision>23</cp:revision>
  <dcterms:created xsi:type="dcterms:W3CDTF">2010-11-01T17:39:30Z</dcterms:created>
  <dcterms:modified xsi:type="dcterms:W3CDTF">2010-11-02T21:44:08Z</dcterms:modified>
</cp:coreProperties>
</file>